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81"/>
  </p:notesMasterIdLst>
  <p:sldIdLst>
    <p:sldId id="424" r:id="rId2"/>
    <p:sldId id="430" r:id="rId3"/>
    <p:sldId id="456" r:id="rId4"/>
    <p:sldId id="457" r:id="rId5"/>
    <p:sldId id="459" r:id="rId6"/>
    <p:sldId id="432" r:id="rId7"/>
    <p:sldId id="433" r:id="rId8"/>
    <p:sldId id="447" r:id="rId9"/>
    <p:sldId id="448" r:id="rId10"/>
    <p:sldId id="449" r:id="rId11"/>
    <p:sldId id="428" r:id="rId12"/>
    <p:sldId id="440" r:id="rId13"/>
    <p:sldId id="452" r:id="rId14"/>
    <p:sldId id="455" r:id="rId15"/>
    <p:sldId id="443" r:id="rId16"/>
    <p:sldId id="450" r:id="rId17"/>
    <p:sldId id="451" r:id="rId18"/>
    <p:sldId id="435" r:id="rId19"/>
    <p:sldId id="436" r:id="rId20"/>
    <p:sldId id="437" r:id="rId21"/>
    <p:sldId id="429" r:id="rId22"/>
    <p:sldId id="442" r:id="rId23"/>
    <p:sldId id="438" r:id="rId24"/>
    <p:sldId id="284" r:id="rId25"/>
    <p:sldId id="285" r:id="rId26"/>
    <p:sldId id="286" r:id="rId27"/>
    <p:sldId id="291" r:id="rId28"/>
    <p:sldId id="287" r:id="rId29"/>
    <p:sldId id="296" r:id="rId30"/>
    <p:sldId id="454" r:id="rId31"/>
    <p:sldId id="444" r:id="rId32"/>
    <p:sldId id="288" r:id="rId33"/>
    <p:sldId id="292" r:id="rId34"/>
    <p:sldId id="453" r:id="rId35"/>
    <p:sldId id="289" r:id="rId36"/>
    <p:sldId id="353" r:id="rId37"/>
    <p:sldId id="293" r:id="rId38"/>
    <p:sldId id="294" r:id="rId39"/>
    <p:sldId id="298" r:id="rId40"/>
    <p:sldId id="299" r:id="rId41"/>
    <p:sldId id="306" r:id="rId42"/>
    <p:sldId id="307" r:id="rId43"/>
    <p:sldId id="308" r:id="rId44"/>
    <p:sldId id="309" r:id="rId45"/>
    <p:sldId id="419" r:id="rId46"/>
    <p:sldId id="420" r:id="rId47"/>
    <p:sldId id="413" r:id="rId48"/>
    <p:sldId id="417" r:id="rId49"/>
    <p:sldId id="406" r:id="rId50"/>
    <p:sldId id="407" r:id="rId51"/>
    <p:sldId id="408" r:id="rId52"/>
    <p:sldId id="409" r:id="rId53"/>
    <p:sldId id="410" r:id="rId54"/>
    <p:sldId id="415" r:id="rId55"/>
    <p:sldId id="339" r:id="rId56"/>
    <p:sldId id="349" r:id="rId57"/>
    <p:sldId id="350" r:id="rId58"/>
    <p:sldId id="422" r:id="rId59"/>
    <p:sldId id="360" r:id="rId60"/>
    <p:sldId id="361" r:id="rId61"/>
    <p:sldId id="362" r:id="rId62"/>
    <p:sldId id="364" r:id="rId63"/>
    <p:sldId id="365" r:id="rId64"/>
    <p:sldId id="425" r:id="rId65"/>
    <p:sldId id="427" r:id="rId66"/>
    <p:sldId id="373" r:id="rId67"/>
    <p:sldId id="374" r:id="rId68"/>
    <p:sldId id="375" r:id="rId69"/>
    <p:sldId id="376" r:id="rId70"/>
    <p:sldId id="377" r:id="rId71"/>
    <p:sldId id="378" r:id="rId72"/>
    <p:sldId id="379" r:id="rId73"/>
    <p:sldId id="380" r:id="rId74"/>
    <p:sldId id="381" r:id="rId75"/>
    <p:sldId id="382" r:id="rId76"/>
    <p:sldId id="383" r:id="rId77"/>
    <p:sldId id="384" r:id="rId78"/>
    <p:sldId id="385" r:id="rId79"/>
    <p:sldId id="386" r:id="rId8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0066"/>
    <a:srgbClr val="139D41"/>
    <a:srgbClr val="EB3D94"/>
    <a:srgbClr val="92D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109" autoAdjust="0"/>
    <p:restoredTop sz="94689" autoAdjust="0"/>
  </p:normalViewPr>
  <p:slideViewPr>
    <p:cSldViewPr>
      <p:cViewPr>
        <p:scale>
          <a:sx n="66" d="100"/>
          <a:sy n="66" d="100"/>
        </p:scale>
        <p:origin x="-1320" y="-120"/>
      </p:cViewPr>
      <p:guideLst>
        <p:guide orient="horz" pos="2160"/>
        <p:guide pos="2880"/>
      </p:guideLst>
    </p:cSldViewPr>
  </p:slideViewPr>
  <p:outlineViewPr>
    <p:cViewPr>
      <p:scale>
        <a:sx n="33" d="100"/>
        <a:sy n="33" d="100"/>
      </p:scale>
      <p:origin x="0" y="31086"/>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presProps" Target="presProps.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DB2367A2-6612-4BAB-ACE9-AD273492EE6A}" type="datetimeFigureOut">
              <a:rPr lang="en-US"/>
              <a:pPr>
                <a:defRPr/>
              </a:pPr>
              <a:t>11/1/2011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FCCE3662-0921-4276-8210-B4531952E044}" type="slidenum">
              <a:rPr lang="en-US"/>
              <a:pPr>
                <a:defRPr/>
              </a:pPr>
              <a:t>‹#›</a:t>
            </a:fld>
            <a:endParaRPr lang="en-US"/>
          </a:p>
        </p:txBody>
      </p:sp>
    </p:spTree>
    <p:extLst>
      <p:ext uri="{BB962C8B-B14F-4D97-AF65-F5344CB8AC3E}">
        <p14:creationId xmlns:p14="http://schemas.microsoft.com/office/powerpoint/2010/main" val="309577981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CCE3662-0921-4276-8210-B4531952E044}" type="slidenum">
              <a:rPr lang="en-US" smtClean="0"/>
              <a:pPr>
                <a:defRPr/>
              </a:pPr>
              <a:t>1</a:t>
            </a:fld>
            <a:endParaRPr lang="en-US"/>
          </a:p>
        </p:txBody>
      </p:sp>
    </p:spTree>
    <p:extLst>
      <p:ext uri="{BB962C8B-B14F-4D97-AF65-F5344CB8AC3E}">
        <p14:creationId xmlns:p14="http://schemas.microsoft.com/office/powerpoint/2010/main" val="9632162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CCE3662-0921-4276-8210-B4531952E044}" type="slidenum">
              <a:rPr lang="en-US" smtClean="0"/>
              <a:pPr>
                <a:defRPr/>
              </a:pPr>
              <a:t>10</a:t>
            </a:fld>
            <a:endParaRPr lang="en-US"/>
          </a:p>
        </p:txBody>
      </p:sp>
    </p:spTree>
    <p:extLst>
      <p:ext uri="{BB962C8B-B14F-4D97-AF65-F5344CB8AC3E}">
        <p14:creationId xmlns:p14="http://schemas.microsoft.com/office/powerpoint/2010/main" val="40570250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CCE3662-0921-4276-8210-B4531952E044}" type="slidenum">
              <a:rPr lang="en-US" smtClean="0"/>
              <a:pPr>
                <a:defRPr/>
              </a:pPr>
              <a:t>11</a:t>
            </a:fld>
            <a:endParaRPr lang="en-US"/>
          </a:p>
        </p:txBody>
      </p:sp>
    </p:spTree>
    <p:extLst>
      <p:ext uri="{BB962C8B-B14F-4D97-AF65-F5344CB8AC3E}">
        <p14:creationId xmlns:p14="http://schemas.microsoft.com/office/powerpoint/2010/main" val="41572846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CCE3662-0921-4276-8210-B4531952E044}" type="slidenum">
              <a:rPr lang="en-US" smtClean="0"/>
              <a:pPr>
                <a:defRPr/>
              </a:pPr>
              <a:t>12</a:t>
            </a:fld>
            <a:endParaRPr lang="en-US"/>
          </a:p>
        </p:txBody>
      </p:sp>
    </p:spTree>
    <p:extLst>
      <p:ext uri="{BB962C8B-B14F-4D97-AF65-F5344CB8AC3E}">
        <p14:creationId xmlns:p14="http://schemas.microsoft.com/office/powerpoint/2010/main" val="38398064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CCE3662-0921-4276-8210-B4531952E044}" type="slidenum">
              <a:rPr lang="en-US" smtClean="0"/>
              <a:pPr>
                <a:defRPr/>
              </a:pPr>
              <a:t>13</a:t>
            </a:fld>
            <a:endParaRPr lang="en-US"/>
          </a:p>
        </p:txBody>
      </p:sp>
    </p:spTree>
    <p:extLst>
      <p:ext uri="{BB962C8B-B14F-4D97-AF65-F5344CB8AC3E}">
        <p14:creationId xmlns:p14="http://schemas.microsoft.com/office/powerpoint/2010/main" val="27993736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CCE3662-0921-4276-8210-B4531952E044}" type="slidenum">
              <a:rPr lang="en-US" smtClean="0"/>
              <a:pPr>
                <a:defRPr/>
              </a:pPr>
              <a:t>14</a:t>
            </a:fld>
            <a:endParaRPr lang="en-US"/>
          </a:p>
        </p:txBody>
      </p:sp>
    </p:spTree>
    <p:extLst>
      <p:ext uri="{BB962C8B-B14F-4D97-AF65-F5344CB8AC3E}">
        <p14:creationId xmlns:p14="http://schemas.microsoft.com/office/powerpoint/2010/main" val="25186476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CCE3662-0921-4276-8210-B4531952E044}" type="slidenum">
              <a:rPr lang="en-US" smtClean="0"/>
              <a:pPr>
                <a:defRPr/>
              </a:pPr>
              <a:t>15</a:t>
            </a:fld>
            <a:endParaRPr lang="en-US"/>
          </a:p>
        </p:txBody>
      </p:sp>
    </p:spTree>
    <p:extLst>
      <p:ext uri="{BB962C8B-B14F-4D97-AF65-F5344CB8AC3E}">
        <p14:creationId xmlns:p14="http://schemas.microsoft.com/office/powerpoint/2010/main" val="18137239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CCE3662-0921-4276-8210-B4531952E044}" type="slidenum">
              <a:rPr lang="en-US" smtClean="0"/>
              <a:pPr>
                <a:defRPr/>
              </a:pPr>
              <a:t>16</a:t>
            </a:fld>
            <a:endParaRPr lang="en-US"/>
          </a:p>
        </p:txBody>
      </p:sp>
    </p:spTree>
    <p:extLst>
      <p:ext uri="{BB962C8B-B14F-4D97-AF65-F5344CB8AC3E}">
        <p14:creationId xmlns:p14="http://schemas.microsoft.com/office/powerpoint/2010/main" val="2161789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CCE3662-0921-4276-8210-B4531952E044}" type="slidenum">
              <a:rPr lang="en-US" smtClean="0"/>
              <a:pPr>
                <a:defRPr/>
              </a:pPr>
              <a:t>17</a:t>
            </a:fld>
            <a:endParaRPr lang="en-US"/>
          </a:p>
        </p:txBody>
      </p:sp>
    </p:spTree>
    <p:extLst>
      <p:ext uri="{BB962C8B-B14F-4D97-AF65-F5344CB8AC3E}">
        <p14:creationId xmlns:p14="http://schemas.microsoft.com/office/powerpoint/2010/main" val="31040676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CCE3662-0921-4276-8210-B4531952E044}" type="slidenum">
              <a:rPr lang="en-US" smtClean="0"/>
              <a:pPr>
                <a:defRPr/>
              </a:pPr>
              <a:t>18</a:t>
            </a:fld>
            <a:endParaRPr lang="en-US"/>
          </a:p>
        </p:txBody>
      </p:sp>
    </p:spTree>
    <p:extLst>
      <p:ext uri="{BB962C8B-B14F-4D97-AF65-F5344CB8AC3E}">
        <p14:creationId xmlns:p14="http://schemas.microsoft.com/office/powerpoint/2010/main" val="7498025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CCE3662-0921-4276-8210-B4531952E044}" type="slidenum">
              <a:rPr lang="en-US" smtClean="0"/>
              <a:pPr>
                <a:defRPr/>
              </a:pPr>
              <a:t>19</a:t>
            </a:fld>
            <a:endParaRPr lang="en-US"/>
          </a:p>
        </p:txBody>
      </p:sp>
    </p:spTree>
    <p:extLst>
      <p:ext uri="{BB962C8B-B14F-4D97-AF65-F5344CB8AC3E}">
        <p14:creationId xmlns:p14="http://schemas.microsoft.com/office/powerpoint/2010/main" val="5235690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CCE3662-0921-4276-8210-B4531952E044}" type="slidenum">
              <a:rPr lang="en-US" smtClean="0"/>
              <a:pPr>
                <a:defRPr/>
              </a:pPr>
              <a:t>2</a:t>
            </a:fld>
            <a:endParaRPr lang="en-US"/>
          </a:p>
        </p:txBody>
      </p:sp>
    </p:spTree>
    <p:extLst>
      <p:ext uri="{BB962C8B-B14F-4D97-AF65-F5344CB8AC3E}">
        <p14:creationId xmlns:p14="http://schemas.microsoft.com/office/powerpoint/2010/main" val="35030486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CCE3662-0921-4276-8210-B4531952E044}" type="slidenum">
              <a:rPr lang="en-US" smtClean="0"/>
              <a:pPr>
                <a:defRPr/>
              </a:pPr>
              <a:t>20</a:t>
            </a:fld>
            <a:endParaRPr lang="en-US"/>
          </a:p>
        </p:txBody>
      </p:sp>
    </p:spTree>
    <p:extLst>
      <p:ext uri="{BB962C8B-B14F-4D97-AF65-F5344CB8AC3E}">
        <p14:creationId xmlns:p14="http://schemas.microsoft.com/office/powerpoint/2010/main" val="18708744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CCE3662-0921-4276-8210-B4531952E044}" type="slidenum">
              <a:rPr lang="en-US" smtClean="0"/>
              <a:pPr>
                <a:defRPr/>
              </a:pPr>
              <a:t>21</a:t>
            </a:fld>
            <a:endParaRPr lang="en-US"/>
          </a:p>
        </p:txBody>
      </p:sp>
    </p:spTree>
    <p:extLst>
      <p:ext uri="{BB962C8B-B14F-4D97-AF65-F5344CB8AC3E}">
        <p14:creationId xmlns:p14="http://schemas.microsoft.com/office/powerpoint/2010/main" val="19291446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CCE3662-0921-4276-8210-B4531952E044}" type="slidenum">
              <a:rPr lang="en-US" smtClean="0"/>
              <a:pPr>
                <a:defRPr/>
              </a:pPr>
              <a:t>22</a:t>
            </a:fld>
            <a:endParaRPr lang="en-US"/>
          </a:p>
        </p:txBody>
      </p:sp>
    </p:spTree>
    <p:extLst>
      <p:ext uri="{BB962C8B-B14F-4D97-AF65-F5344CB8AC3E}">
        <p14:creationId xmlns:p14="http://schemas.microsoft.com/office/powerpoint/2010/main" val="41528774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CCE3662-0921-4276-8210-B4531952E044}" type="slidenum">
              <a:rPr lang="en-US" smtClean="0"/>
              <a:pPr>
                <a:defRPr/>
              </a:pPr>
              <a:t>23</a:t>
            </a:fld>
            <a:endParaRPr lang="en-US"/>
          </a:p>
        </p:txBody>
      </p:sp>
    </p:spTree>
    <p:extLst>
      <p:ext uri="{BB962C8B-B14F-4D97-AF65-F5344CB8AC3E}">
        <p14:creationId xmlns:p14="http://schemas.microsoft.com/office/powerpoint/2010/main" val="306676408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CCE3662-0921-4276-8210-B4531952E044}" type="slidenum">
              <a:rPr lang="en-US" smtClean="0"/>
              <a:pPr>
                <a:defRPr/>
              </a:pPr>
              <a:t>24</a:t>
            </a:fld>
            <a:endParaRPr lang="en-US"/>
          </a:p>
        </p:txBody>
      </p:sp>
    </p:spTree>
    <p:extLst>
      <p:ext uri="{BB962C8B-B14F-4D97-AF65-F5344CB8AC3E}">
        <p14:creationId xmlns:p14="http://schemas.microsoft.com/office/powerpoint/2010/main" val="288074170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CCE3662-0921-4276-8210-B4531952E044}" type="slidenum">
              <a:rPr lang="en-US" smtClean="0"/>
              <a:pPr>
                <a:defRPr/>
              </a:pPr>
              <a:t>25</a:t>
            </a:fld>
            <a:endParaRPr lang="en-US"/>
          </a:p>
        </p:txBody>
      </p:sp>
    </p:spTree>
    <p:extLst>
      <p:ext uri="{BB962C8B-B14F-4D97-AF65-F5344CB8AC3E}">
        <p14:creationId xmlns:p14="http://schemas.microsoft.com/office/powerpoint/2010/main" val="164514336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CCE3662-0921-4276-8210-B4531952E044}" type="slidenum">
              <a:rPr lang="en-US" smtClean="0"/>
              <a:pPr>
                <a:defRPr/>
              </a:pPr>
              <a:t>26</a:t>
            </a:fld>
            <a:endParaRPr lang="en-US"/>
          </a:p>
        </p:txBody>
      </p:sp>
    </p:spTree>
    <p:extLst>
      <p:ext uri="{BB962C8B-B14F-4D97-AF65-F5344CB8AC3E}">
        <p14:creationId xmlns:p14="http://schemas.microsoft.com/office/powerpoint/2010/main" val="153906184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CCE3662-0921-4276-8210-B4531952E044}" type="slidenum">
              <a:rPr lang="en-US" smtClean="0"/>
              <a:pPr>
                <a:defRPr/>
              </a:pPr>
              <a:t>27</a:t>
            </a:fld>
            <a:endParaRPr lang="en-US"/>
          </a:p>
        </p:txBody>
      </p:sp>
    </p:spTree>
    <p:extLst>
      <p:ext uri="{BB962C8B-B14F-4D97-AF65-F5344CB8AC3E}">
        <p14:creationId xmlns:p14="http://schemas.microsoft.com/office/powerpoint/2010/main" val="399036094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CCE3662-0921-4276-8210-B4531952E044}" type="slidenum">
              <a:rPr lang="en-US" smtClean="0"/>
              <a:pPr>
                <a:defRPr/>
              </a:pPr>
              <a:t>28</a:t>
            </a:fld>
            <a:endParaRPr lang="en-US"/>
          </a:p>
        </p:txBody>
      </p:sp>
    </p:spTree>
    <p:extLst>
      <p:ext uri="{BB962C8B-B14F-4D97-AF65-F5344CB8AC3E}">
        <p14:creationId xmlns:p14="http://schemas.microsoft.com/office/powerpoint/2010/main" val="169129348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CCE3662-0921-4276-8210-B4531952E044}" type="slidenum">
              <a:rPr lang="en-US" smtClean="0"/>
              <a:pPr>
                <a:defRPr/>
              </a:pPr>
              <a:t>29</a:t>
            </a:fld>
            <a:endParaRPr lang="en-US"/>
          </a:p>
        </p:txBody>
      </p:sp>
    </p:spTree>
    <p:extLst>
      <p:ext uri="{BB962C8B-B14F-4D97-AF65-F5344CB8AC3E}">
        <p14:creationId xmlns:p14="http://schemas.microsoft.com/office/powerpoint/2010/main" val="7165520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CCE3662-0921-4276-8210-B4531952E044}" type="slidenum">
              <a:rPr lang="en-US" smtClean="0"/>
              <a:pPr>
                <a:defRPr/>
              </a:pPr>
              <a:t>3</a:t>
            </a:fld>
            <a:endParaRPr lang="en-US"/>
          </a:p>
        </p:txBody>
      </p:sp>
    </p:spTree>
    <p:extLst>
      <p:ext uri="{BB962C8B-B14F-4D97-AF65-F5344CB8AC3E}">
        <p14:creationId xmlns:p14="http://schemas.microsoft.com/office/powerpoint/2010/main" val="106302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CCE3662-0921-4276-8210-B4531952E044}" type="slidenum">
              <a:rPr lang="en-US" smtClean="0"/>
              <a:pPr>
                <a:defRPr/>
              </a:pPr>
              <a:t>30</a:t>
            </a:fld>
            <a:endParaRPr lang="en-US"/>
          </a:p>
        </p:txBody>
      </p:sp>
    </p:spTree>
    <p:extLst>
      <p:ext uri="{BB962C8B-B14F-4D97-AF65-F5344CB8AC3E}">
        <p14:creationId xmlns:p14="http://schemas.microsoft.com/office/powerpoint/2010/main" val="157685768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CCE3662-0921-4276-8210-B4531952E044}" type="slidenum">
              <a:rPr lang="en-US" smtClean="0"/>
              <a:pPr>
                <a:defRPr/>
              </a:pPr>
              <a:t>31</a:t>
            </a:fld>
            <a:endParaRPr lang="en-US"/>
          </a:p>
        </p:txBody>
      </p:sp>
    </p:spTree>
    <p:extLst>
      <p:ext uri="{BB962C8B-B14F-4D97-AF65-F5344CB8AC3E}">
        <p14:creationId xmlns:p14="http://schemas.microsoft.com/office/powerpoint/2010/main" val="191328625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CCE3662-0921-4276-8210-B4531952E044}" type="slidenum">
              <a:rPr lang="en-US" smtClean="0"/>
              <a:pPr>
                <a:defRPr/>
              </a:pPr>
              <a:t>32</a:t>
            </a:fld>
            <a:endParaRPr lang="en-US"/>
          </a:p>
        </p:txBody>
      </p:sp>
    </p:spTree>
    <p:extLst>
      <p:ext uri="{BB962C8B-B14F-4D97-AF65-F5344CB8AC3E}">
        <p14:creationId xmlns:p14="http://schemas.microsoft.com/office/powerpoint/2010/main" val="244962844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CCE3662-0921-4276-8210-B4531952E044}" type="slidenum">
              <a:rPr lang="en-US" smtClean="0"/>
              <a:pPr>
                <a:defRPr/>
              </a:pPr>
              <a:t>33</a:t>
            </a:fld>
            <a:endParaRPr lang="en-US"/>
          </a:p>
        </p:txBody>
      </p:sp>
    </p:spTree>
    <p:extLst>
      <p:ext uri="{BB962C8B-B14F-4D97-AF65-F5344CB8AC3E}">
        <p14:creationId xmlns:p14="http://schemas.microsoft.com/office/powerpoint/2010/main" val="416500482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CCE3662-0921-4276-8210-B4531952E044}" type="slidenum">
              <a:rPr lang="en-US" smtClean="0"/>
              <a:pPr>
                <a:defRPr/>
              </a:pPr>
              <a:t>34</a:t>
            </a:fld>
            <a:endParaRPr lang="en-US"/>
          </a:p>
        </p:txBody>
      </p:sp>
    </p:spTree>
    <p:extLst>
      <p:ext uri="{BB962C8B-B14F-4D97-AF65-F5344CB8AC3E}">
        <p14:creationId xmlns:p14="http://schemas.microsoft.com/office/powerpoint/2010/main" val="292080275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CCE3662-0921-4276-8210-B4531952E044}" type="slidenum">
              <a:rPr lang="en-US" smtClean="0"/>
              <a:pPr>
                <a:defRPr/>
              </a:pPr>
              <a:t>35</a:t>
            </a:fld>
            <a:endParaRPr lang="en-US"/>
          </a:p>
        </p:txBody>
      </p:sp>
    </p:spTree>
    <p:extLst>
      <p:ext uri="{BB962C8B-B14F-4D97-AF65-F5344CB8AC3E}">
        <p14:creationId xmlns:p14="http://schemas.microsoft.com/office/powerpoint/2010/main" val="59875603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CCE3662-0921-4276-8210-B4531952E044}" type="slidenum">
              <a:rPr lang="en-US" smtClean="0"/>
              <a:pPr>
                <a:defRPr/>
              </a:pPr>
              <a:t>36</a:t>
            </a:fld>
            <a:endParaRPr lang="en-US"/>
          </a:p>
        </p:txBody>
      </p:sp>
    </p:spTree>
    <p:extLst>
      <p:ext uri="{BB962C8B-B14F-4D97-AF65-F5344CB8AC3E}">
        <p14:creationId xmlns:p14="http://schemas.microsoft.com/office/powerpoint/2010/main" val="276485647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CCE3662-0921-4276-8210-B4531952E044}" type="slidenum">
              <a:rPr lang="en-US" smtClean="0"/>
              <a:pPr>
                <a:defRPr/>
              </a:pPr>
              <a:t>37</a:t>
            </a:fld>
            <a:endParaRPr lang="en-US"/>
          </a:p>
        </p:txBody>
      </p:sp>
    </p:spTree>
    <p:extLst>
      <p:ext uri="{BB962C8B-B14F-4D97-AF65-F5344CB8AC3E}">
        <p14:creationId xmlns:p14="http://schemas.microsoft.com/office/powerpoint/2010/main" val="227070616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CCE3662-0921-4276-8210-B4531952E044}" type="slidenum">
              <a:rPr lang="en-US" smtClean="0"/>
              <a:pPr>
                <a:defRPr/>
              </a:pPr>
              <a:t>38</a:t>
            </a:fld>
            <a:endParaRPr lang="en-US"/>
          </a:p>
        </p:txBody>
      </p:sp>
    </p:spTree>
    <p:extLst>
      <p:ext uri="{BB962C8B-B14F-4D97-AF65-F5344CB8AC3E}">
        <p14:creationId xmlns:p14="http://schemas.microsoft.com/office/powerpoint/2010/main" val="270435900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CCE3662-0921-4276-8210-B4531952E044}" type="slidenum">
              <a:rPr lang="en-US" smtClean="0"/>
              <a:pPr>
                <a:defRPr/>
              </a:pPr>
              <a:t>39</a:t>
            </a:fld>
            <a:endParaRPr lang="en-US"/>
          </a:p>
        </p:txBody>
      </p:sp>
    </p:spTree>
    <p:extLst>
      <p:ext uri="{BB962C8B-B14F-4D97-AF65-F5344CB8AC3E}">
        <p14:creationId xmlns:p14="http://schemas.microsoft.com/office/powerpoint/2010/main" val="39389328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CCE3662-0921-4276-8210-B4531952E044}" type="slidenum">
              <a:rPr lang="en-US" smtClean="0"/>
              <a:pPr>
                <a:defRPr/>
              </a:pPr>
              <a:t>4</a:t>
            </a:fld>
            <a:endParaRPr lang="en-US"/>
          </a:p>
        </p:txBody>
      </p:sp>
    </p:spTree>
    <p:extLst>
      <p:ext uri="{BB962C8B-B14F-4D97-AF65-F5344CB8AC3E}">
        <p14:creationId xmlns:p14="http://schemas.microsoft.com/office/powerpoint/2010/main" val="110005198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CCE3662-0921-4276-8210-B4531952E044}" type="slidenum">
              <a:rPr lang="en-US" smtClean="0"/>
              <a:pPr>
                <a:defRPr/>
              </a:pPr>
              <a:t>40</a:t>
            </a:fld>
            <a:endParaRPr lang="en-US"/>
          </a:p>
        </p:txBody>
      </p:sp>
    </p:spTree>
    <p:extLst>
      <p:ext uri="{BB962C8B-B14F-4D97-AF65-F5344CB8AC3E}">
        <p14:creationId xmlns:p14="http://schemas.microsoft.com/office/powerpoint/2010/main" val="142876135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CCE3662-0921-4276-8210-B4531952E044}" type="slidenum">
              <a:rPr lang="en-US" smtClean="0"/>
              <a:pPr>
                <a:defRPr/>
              </a:pPr>
              <a:t>41</a:t>
            </a:fld>
            <a:endParaRPr lang="en-US"/>
          </a:p>
        </p:txBody>
      </p:sp>
    </p:spTree>
    <p:extLst>
      <p:ext uri="{BB962C8B-B14F-4D97-AF65-F5344CB8AC3E}">
        <p14:creationId xmlns:p14="http://schemas.microsoft.com/office/powerpoint/2010/main" val="257770711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CCE3662-0921-4276-8210-B4531952E044}" type="slidenum">
              <a:rPr lang="en-US" smtClean="0"/>
              <a:pPr>
                <a:defRPr/>
              </a:pPr>
              <a:t>42</a:t>
            </a:fld>
            <a:endParaRPr lang="en-US"/>
          </a:p>
        </p:txBody>
      </p:sp>
    </p:spTree>
    <p:extLst>
      <p:ext uri="{BB962C8B-B14F-4D97-AF65-F5344CB8AC3E}">
        <p14:creationId xmlns:p14="http://schemas.microsoft.com/office/powerpoint/2010/main" val="270203480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CCE3662-0921-4276-8210-B4531952E044}" type="slidenum">
              <a:rPr lang="en-US" smtClean="0"/>
              <a:pPr>
                <a:defRPr/>
              </a:pPr>
              <a:t>43</a:t>
            </a:fld>
            <a:endParaRPr lang="en-US"/>
          </a:p>
        </p:txBody>
      </p:sp>
    </p:spTree>
    <p:extLst>
      <p:ext uri="{BB962C8B-B14F-4D97-AF65-F5344CB8AC3E}">
        <p14:creationId xmlns:p14="http://schemas.microsoft.com/office/powerpoint/2010/main" val="113647912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CCE3662-0921-4276-8210-B4531952E044}" type="slidenum">
              <a:rPr lang="en-US" smtClean="0"/>
              <a:pPr>
                <a:defRPr/>
              </a:pPr>
              <a:t>44</a:t>
            </a:fld>
            <a:endParaRPr lang="en-US"/>
          </a:p>
        </p:txBody>
      </p:sp>
    </p:spTree>
    <p:extLst>
      <p:ext uri="{BB962C8B-B14F-4D97-AF65-F5344CB8AC3E}">
        <p14:creationId xmlns:p14="http://schemas.microsoft.com/office/powerpoint/2010/main" val="152609155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CCE3662-0921-4276-8210-B4531952E044}" type="slidenum">
              <a:rPr lang="en-US" smtClean="0"/>
              <a:pPr>
                <a:defRPr/>
              </a:pPr>
              <a:t>45</a:t>
            </a:fld>
            <a:endParaRPr lang="en-US"/>
          </a:p>
        </p:txBody>
      </p:sp>
    </p:spTree>
    <p:extLst>
      <p:ext uri="{BB962C8B-B14F-4D97-AF65-F5344CB8AC3E}">
        <p14:creationId xmlns:p14="http://schemas.microsoft.com/office/powerpoint/2010/main" val="143660691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CCE3662-0921-4276-8210-B4531952E044}" type="slidenum">
              <a:rPr lang="en-US" smtClean="0"/>
              <a:pPr>
                <a:defRPr/>
              </a:pPr>
              <a:t>46</a:t>
            </a:fld>
            <a:endParaRPr lang="en-US"/>
          </a:p>
        </p:txBody>
      </p:sp>
    </p:spTree>
    <p:extLst>
      <p:ext uri="{BB962C8B-B14F-4D97-AF65-F5344CB8AC3E}">
        <p14:creationId xmlns:p14="http://schemas.microsoft.com/office/powerpoint/2010/main" val="202094455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CCE3662-0921-4276-8210-B4531952E044}" type="slidenum">
              <a:rPr lang="en-US" smtClean="0"/>
              <a:pPr>
                <a:defRPr/>
              </a:pPr>
              <a:t>47</a:t>
            </a:fld>
            <a:endParaRPr lang="en-US"/>
          </a:p>
        </p:txBody>
      </p:sp>
    </p:spTree>
    <p:extLst>
      <p:ext uri="{BB962C8B-B14F-4D97-AF65-F5344CB8AC3E}">
        <p14:creationId xmlns:p14="http://schemas.microsoft.com/office/powerpoint/2010/main" val="32180734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CCE3662-0921-4276-8210-B4531952E044}" type="slidenum">
              <a:rPr lang="en-US" smtClean="0"/>
              <a:pPr>
                <a:defRPr/>
              </a:pPr>
              <a:t>48</a:t>
            </a:fld>
            <a:endParaRPr lang="en-US"/>
          </a:p>
        </p:txBody>
      </p:sp>
    </p:spTree>
    <p:extLst>
      <p:ext uri="{BB962C8B-B14F-4D97-AF65-F5344CB8AC3E}">
        <p14:creationId xmlns:p14="http://schemas.microsoft.com/office/powerpoint/2010/main" val="428889631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CCE3662-0921-4276-8210-B4531952E044}" type="slidenum">
              <a:rPr lang="en-US" smtClean="0"/>
              <a:pPr>
                <a:defRPr/>
              </a:pPr>
              <a:t>49</a:t>
            </a:fld>
            <a:endParaRPr lang="en-US"/>
          </a:p>
        </p:txBody>
      </p:sp>
    </p:spTree>
    <p:extLst>
      <p:ext uri="{BB962C8B-B14F-4D97-AF65-F5344CB8AC3E}">
        <p14:creationId xmlns:p14="http://schemas.microsoft.com/office/powerpoint/2010/main" val="25555648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CCE3662-0921-4276-8210-B4531952E044}" type="slidenum">
              <a:rPr lang="en-US" smtClean="0"/>
              <a:pPr>
                <a:defRPr/>
              </a:pPr>
              <a:t>5</a:t>
            </a:fld>
            <a:endParaRPr lang="en-US"/>
          </a:p>
        </p:txBody>
      </p:sp>
    </p:spTree>
    <p:extLst>
      <p:ext uri="{BB962C8B-B14F-4D97-AF65-F5344CB8AC3E}">
        <p14:creationId xmlns:p14="http://schemas.microsoft.com/office/powerpoint/2010/main" val="286710744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CCE3662-0921-4276-8210-B4531952E044}" type="slidenum">
              <a:rPr lang="en-US" smtClean="0"/>
              <a:pPr>
                <a:defRPr/>
              </a:pPr>
              <a:t>50</a:t>
            </a:fld>
            <a:endParaRPr lang="en-US"/>
          </a:p>
        </p:txBody>
      </p:sp>
    </p:spTree>
    <p:extLst>
      <p:ext uri="{BB962C8B-B14F-4D97-AF65-F5344CB8AC3E}">
        <p14:creationId xmlns:p14="http://schemas.microsoft.com/office/powerpoint/2010/main" val="168941292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CCE3662-0921-4276-8210-B4531952E044}" type="slidenum">
              <a:rPr lang="en-US" smtClean="0"/>
              <a:pPr>
                <a:defRPr/>
              </a:pPr>
              <a:t>51</a:t>
            </a:fld>
            <a:endParaRPr lang="en-US"/>
          </a:p>
        </p:txBody>
      </p:sp>
    </p:spTree>
    <p:extLst>
      <p:ext uri="{BB962C8B-B14F-4D97-AF65-F5344CB8AC3E}">
        <p14:creationId xmlns:p14="http://schemas.microsoft.com/office/powerpoint/2010/main" val="246197450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CCE3662-0921-4276-8210-B4531952E044}" type="slidenum">
              <a:rPr lang="en-US" smtClean="0"/>
              <a:pPr>
                <a:defRPr/>
              </a:pPr>
              <a:t>52</a:t>
            </a:fld>
            <a:endParaRPr lang="en-US"/>
          </a:p>
        </p:txBody>
      </p:sp>
    </p:spTree>
    <p:extLst>
      <p:ext uri="{BB962C8B-B14F-4D97-AF65-F5344CB8AC3E}">
        <p14:creationId xmlns:p14="http://schemas.microsoft.com/office/powerpoint/2010/main" val="141482337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CCE3662-0921-4276-8210-B4531952E044}" type="slidenum">
              <a:rPr lang="en-US" smtClean="0"/>
              <a:pPr>
                <a:defRPr/>
              </a:pPr>
              <a:t>53</a:t>
            </a:fld>
            <a:endParaRPr lang="en-US"/>
          </a:p>
        </p:txBody>
      </p:sp>
    </p:spTree>
    <p:extLst>
      <p:ext uri="{BB962C8B-B14F-4D97-AF65-F5344CB8AC3E}">
        <p14:creationId xmlns:p14="http://schemas.microsoft.com/office/powerpoint/2010/main" val="339543486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CCE3662-0921-4276-8210-B4531952E044}" type="slidenum">
              <a:rPr lang="en-US" smtClean="0"/>
              <a:pPr>
                <a:defRPr/>
              </a:pPr>
              <a:t>54</a:t>
            </a:fld>
            <a:endParaRPr lang="en-US"/>
          </a:p>
        </p:txBody>
      </p:sp>
    </p:spTree>
    <p:extLst>
      <p:ext uri="{BB962C8B-B14F-4D97-AF65-F5344CB8AC3E}">
        <p14:creationId xmlns:p14="http://schemas.microsoft.com/office/powerpoint/2010/main" val="357875959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CCE3662-0921-4276-8210-B4531952E044}" type="slidenum">
              <a:rPr lang="en-US" smtClean="0"/>
              <a:pPr>
                <a:defRPr/>
              </a:pPr>
              <a:t>55</a:t>
            </a:fld>
            <a:endParaRPr lang="en-US"/>
          </a:p>
        </p:txBody>
      </p:sp>
    </p:spTree>
    <p:extLst>
      <p:ext uri="{BB962C8B-B14F-4D97-AF65-F5344CB8AC3E}">
        <p14:creationId xmlns:p14="http://schemas.microsoft.com/office/powerpoint/2010/main" val="89533696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CCE3662-0921-4276-8210-B4531952E044}" type="slidenum">
              <a:rPr lang="en-US" smtClean="0"/>
              <a:pPr>
                <a:defRPr/>
              </a:pPr>
              <a:t>56</a:t>
            </a:fld>
            <a:endParaRPr lang="en-US"/>
          </a:p>
        </p:txBody>
      </p:sp>
    </p:spTree>
    <p:extLst>
      <p:ext uri="{BB962C8B-B14F-4D97-AF65-F5344CB8AC3E}">
        <p14:creationId xmlns:p14="http://schemas.microsoft.com/office/powerpoint/2010/main" val="392851073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CCE3662-0921-4276-8210-B4531952E044}" type="slidenum">
              <a:rPr lang="en-US" smtClean="0"/>
              <a:pPr>
                <a:defRPr/>
              </a:pPr>
              <a:t>57</a:t>
            </a:fld>
            <a:endParaRPr lang="en-US"/>
          </a:p>
        </p:txBody>
      </p:sp>
    </p:spTree>
    <p:extLst>
      <p:ext uri="{BB962C8B-B14F-4D97-AF65-F5344CB8AC3E}">
        <p14:creationId xmlns:p14="http://schemas.microsoft.com/office/powerpoint/2010/main" val="392783123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CCE3662-0921-4276-8210-B4531952E044}" type="slidenum">
              <a:rPr lang="en-US" smtClean="0"/>
              <a:pPr>
                <a:defRPr/>
              </a:pPr>
              <a:t>58</a:t>
            </a:fld>
            <a:endParaRPr lang="en-US"/>
          </a:p>
        </p:txBody>
      </p:sp>
    </p:spTree>
    <p:extLst>
      <p:ext uri="{BB962C8B-B14F-4D97-AF65-F5344CB8AC3E}">
        <p14:creationId xmlns:p14="http://schemas.microsoft.com/office/powerpoint/2010/main" val="3006490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CCE3662-0921-4276-8210-B4531952E044}" type="slidenum">
              <a:rPr lang="en-US" smtClean="0"/>
              <a:pPr>
                <a:defRPr/>
              </a:pPr>
              <a:t>59</a:t>
            </a:fld>
            <a:endParaRPr lang="en-US"/>
          </a:p>
        </p:txBody>
      </p:sp>
    </p:spTree>
    <p:extLst>
      <p:ext uri="{BB962C8B-B14F-4D97-AF65-F5344CB8AC3E}">
        <p14:creationId xmlns:p14="http://schemas.microsoft.com/office/powerpoint/2010/main" val="22917584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CCE3662-0921-4276-8210-B4531952E044}" type="slidenum">
              <a:rPr lang="en-US" smtClean="0"/>
              <a:pPr>
                <a:defRPr/>
              </a:pPr>
              <a:t>6</a:t>
            </a:fld>
            <a:endParaRPr lang="en-US"/>
          </a:p>
        </p:txBody>
      </p:sp>
    </p:spTree>
    <p:extLst>
      <p:ext uri="{BB962C8B-B14F-4D97-AF65-F5344CB8AC3E}">
        <p14:creationId xmlns:p14="http://schemas.microsoft.com/office/powerpoint/2010/main" val="123891910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CCE3662-0921-4276-8210-B4531952E044}" type="slidenum">
              <a:rPr lang="en-US" smtClean="0"/>
              <a:pPr>
                <a:defRPr/>
              </a:pPr>
              <a:t>60</a:t>
            </a:fld>
            <a:endParaRPr lang="en-US"/>
          </a:p>
        </p:txBody>
      </p:sp>
    </p:spTree>
    <p:extLst>
      <p:ext uri="{BB962C8B-B14F-4D97-AF65-F5344CB8AC3E}">
        <p14:creationId xmlns:p14="http://schemas.microsoft.com/office/powerpoint/2010/main" val="105170780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CCE3662-0921-4276-8210-B4531952E044}" type="slidenum">
              <a:rPr lang="en-US" smtClean="0"/>
              <a:pPr>
                <a:defRPr/>
              </a:pPr>
              <a:t>61</a:t>
            </a:fld>
            <a:endParaRPr lang="en-US"/>
          </a:p>
        </p:txBody>
      </p:sp>
    </p:spTree>
    <p:extLst>
      <p:ext uri="{BB962C8B-B14F-4D97-AF65-F5344CB8AC3E}">
        <p14:creationId xmlns:p14="http://schemas.microsoft.com/office/powerpoint/2010/main" val="391185075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CCE3662-0921-4276-8210-B4531952E044}" type="slidenum">
              <a:rPr lang="en-US" smtClean="0"/>
              <a:pPr>
                <a:defRPr/>
              </a:pPr>
              <a:t>62</a:t>
            </a:fld>
            <a:endParaRPr lang="en-US"/>
          </a:p>
        </p:txBody>
      </p:sp>
    </p:spTree>
    <p:extLst>
      <p:ext uri="{BB962C8B-B14F-4D97-AF65-F5344CB8AC3E}">
        <p14:creationId xmlns:p14="http://schemas.microsoft.com/office/powerpoint/2010/main" val="350897252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CCE3662-0921-4276-8210-B4531952E044}" type="slidenum">
              <a:rPr lang="en-US" smtClean="0"/>
              <a:pPr>
                <a:defRPr/>
              </a:pPr>
              <a:t>63</a:t>
            </a:fld>
            <a:endParaRPr lang="en-US"/>
          </a:p>
        </p:txBody>
      </p:sp>
    </p:spTree>
    <p:extLst>
      <p:ext uri="{BB962C8B-B14F-4D97-AF65-F5344CB8AC3E}">
        <p14:creationId xmlns:p14="http://schemas.microsoft.com/office/powerpoint/2010/main" val="423015053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CCE3662-0921-4276-8210-B4531952E044}" type="slidenum">
              <a:rPr lang="en-US" smtClean="0"/>
              <a:pPr>
                <a:defRPr/>
              </a:pPr>
              <a:t>64</a:t>
            </a:fld>
            <a:endParaRPr lang="en-US"/>
          </a:p>
        </p:txBody>
      </p:sp>
    </p:spTree>
    <p:extLst>
      <p:ext uri="{BB962C8B-B14F-4D97-AF65-F5344CB8AC3E}">
        <p14:creationId xmlns:p14="http://schemas.microsoft.com/office/powerpoint/2010/main" val="299407868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CCE3662-0921-4276-8210-B4531952E044}" type="slidenum">
              <a:rPr lang="en-US" smtClean="0"/>
              <a:pPr>
                <a:defRPr/>
              </a:pPr>
              <a:t>65</a:t>
            </a:fld>
            <a:endParaRPr lang="en-US"/>
          </a:p>
        </p:txBody>
      </p:sp>
    </p:spTree>
    <p:extLst>
      <p:ext uri="{BB962C8B-B14F-4D97-AF65-F5344CB8AC3E}">
        <p14:creationId xmlns:p14="http://schemas.microsoft.com/office/powerpoint/2010/main" val="351708588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CCE3662-0921-4276-8210-B4531952E044}" type="slidenum">
              <a:rPr lang="en-US" smtClean="0"/>
              <a:pPr>
                <a:defRPr/>
              </a:pPr>
              <a:t>66</a:t>
            </a:fld>
            <a:endParaRPr lang="en-US"/>
          </a:p>
        </p:txBody>
      </p:sp>
    </p:spTree>
    <p:extLst>
      <p:ext uri="{BB962C8B-B14F-4D97-AF65-F5344CB8AC3E}">
        <p14:creationId xmlns:p14="http://schemas.microsoft.com/office/powerpoint/2010/main" val="1780435876"/>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CCE3662-0921-4276-8210-B4531952E044}" type="slidenum">
              <a:rPr lang="en-US" smtClean="0"/>
              <a:pPr>
                <a:defRPr/>
              </a:pPr>
              <a:t>67</a:t>
            </a:fld>
            <a:endParaRPr lang="en-US"/>
          </a:p>
        </p:txBody>
      </p:sp>
    </p:spTree>
    <p:extLst>
      <p:ext uri="{BB962C8B-B14F-4D97-AF65-F5344CB8AC3E}">
        <p14:creationId xmlns:p14="http://schemas.microsoft.com/office/powerpoint/2010/main" val="2903070588"/>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CCE3662-0921-4276-8210-B4531952E044}" type="slidenum">
              <a:rPr lang="en-US" smtClean="0"/>
              <a:pPr>
                <a:defRPr/>
              </a:pPr>
              <a:t>68</a:t>
            </a:fld>
            <a:endParaRPr lang="en-US"/>
          </a:p>
        </p:txBody>
      </p:sp>
    </p:spTree>
    <p:extLst>
      <p:ext uri="{BB962C8B-B14F-4D97-AF65-F5344CB8AC3E}">
        <p14:creationId xmlns:p14="http://schemas.microsoft.com/office/powerpoint/2010/main" val="2694280485"/>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CCE3662-0921-4276-8210-B4531952E044}" type="slidenum">
              <a:rPr lang="en-US" smtClean="0"/>
              <a:pPr>
                <a:defRPr/>
              </a:pPr>
              <a:t>69</a:t>
            </a:fld>
            <a:endParaRPr lang="en-US"/>
          </a:p>
        </p:txBody>
      </p:sp>
    </p:spTree>
    <p:extLst>
      <p:ext uri="{BB962C8B-B14F-4D97-AF65-F5344CB8AC3E}">
        <p14:creationId xmlns:p14="http://schemas.microsoft.com/office/powerpoint/2010/main" val="20596663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CCE3662-0921-4276-8210-B4531952E044}" type="slidenum">
              <a:rPr lang="en-US" smtClean="0"/>
              <a:pPr>
                <a:defRPr/>
              </a:pPr>
              <a:t>7</a:t>
            </a:fld>
            <a:endParaRPr lang="en-US"/>
          </a:p>
        </p:txBody>
      </p:sp>
    </p:spTree>
    <p:extLst>
      <p:ext uri="{BB962C8B-B14F-4D97-AF65-F5344CB8AC3E}">
        <p14:creationId xmlns:p14="http://schemas.microsoft.com/office/powerpoint/2010/main" val="1298263281"/>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CCE3662-0921-4276-8210-B4531952E044}" type="slidenum">
              <a:rPr lang="en-US" smtClean="0"/>
              <a:pPr>
                <a:defRPr/>
              </a:pPr>
              <a:t>70</a:t>
            </a:fld>
            <a:endParaRPr lang="en-US"/>
          </a:p>
        </p:txBody>
      </p:sp>
    </p:spTree>
    <p:extLst>
      <p:ext uri="{BB962C8B-B14F-4D97-AF65-F5344CB8AC3E}">
        <p14:creationId xmlns:p14="http://schemas.microsoft.com/office/powerpoint/2010/main" val="3135333229"/>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CCE3662-0921-4276-8210-B4531952E044}" type="slidenum">
              <a:rPr lang="en-US" smtClean="0"/>
              <a:pPr>
                <a:defRPr/>
              </a:pPr>
              <a:t>71</a:t>
            </a:fld>
            <a:endParaRPr lang="en-US"/>
          </a:p>
        </p:txBody>
      </p:sp>
    </p:spTree>
    <p:extLst>
      <p:ext uri="{BB962C8B-B14F-4D97-AF65-F5344CB8AC3E}">
        <p14:creationId xmlns:p14="http://schemas.microsoft.com/office/powerpoint/2010/main" val="81925620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CCE3662-0921-4276-8210-B4531952E044}" type="slidenum">
              <a:rPr lang="en-US" smtClean="0"/>
              <a:pPr>
                <a:defRPr/>
              </a:pPr>
              <a:t>72</a:t>
            </a:fld>
            <a:endParaRPr lang="en-US"/>
          </a:p>
        </p:txBody>
      </p:sp>
    </p:spTree>
    <p:extLst>
      <p:ext uri="{BB962C8B-B14F-4D97-AF65-F5344CB8AC3E}">
        <p14:creationId xmlns:p14="http://schemas.microsoft.com/office/powerpoint/2010/main" val="2744577028"/>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CCE3662-0921-4276-8210-B4531952E044}" type="slidenum">
              <a:rPr lang="en-US" smtClean="0"/>
              <a:pPr>
                <a:defRPr/>
              </a:pPr>
              <a:t>73</a:t>
            </a:fld>
            <a:endParaRPr lang="en-US"/>
          </a:p>
        </p:txBody>
      </p:sp>
    </p:spTree>
    <p:extLst>
      <p:ext uri="{BB962C8B-B14F-4D97-AF65-F5344CB8AC3E}">
        <p14:creationId xmlns:p14="http://schemas.microsoft.com/office/powerpoint/2010/main" val="3944824810"/>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CCE3662-0921-4276-8210-B4531952E044}" type="slidenum">
              <a:rPr lang="en-US" smtClean="0"/>
              <a:pPr>
                <a:defRPr/>
              </a:pPr>
              <a:t>74</a:t>
            </a:fld>
            <a:endParaRPr lang="en-US"/>
          </a:p>
        </p:txBody>
      </p:sp>
    </p:spTree>
    <p:extLst>
      <p:ext uri="{BB962C8B-B14F-4D97-AF65-F5344CB8AC3E}">
        <p14:creationId xmlns:p14="http://schemas.microsoft.com/office/powerpoint/2010/main" val="978118455"/>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CCE3662-0921-4276-8210-B4531952E044}" type="slidenum">
              <a:rPr lang="en-US" smtClean="0"/>
              <a:pPr>
                <a:defRPr/>
              </a:pPr>
              <a:t>75</a:t>
            </a:fld>
            <a:endParaRPr lang="en-US"/>
          </a:p>
        </p:txBody>
      </p:sp>
    </p:spTree>
    <p:extLst>
      <p:ext uri="{BB962C8B-B14F-4D97-AF65-F5344CB8AC3E}">
        <p14:creationId xmlns:p14="http://schemas.microsoft.com/office/powerpoint/2010/main" val="2892703354"/>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CCE3662-0921-4276-8210-B4531952E044}" type="slidenum">
              <a:rPr lang="en-US" smtClean="0"/>
              <a:pPr>
                <a:defRPr/>
              </a:pPr>
              <a:t>76</a:t>
            </a:fld>
            <a:endParaRPr lang="en-US"/>
          </a:p>
        </p:txBody>
      </p:sp>
    </p:spTree>
    <p:extLst>
      <p:ext uri="{BB962C8B-B14F-4D97-AF65-F5344CB8AC3E}">
        <p14:creationId xmlns:p14="http://schemas.microsoft.com/office/powerpoint/2010/main" val="1064848499"/>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CCE3662-0921-4276-8210-B4531952E044}" type="slidenum">
              <a:rPr lang="en-US" smtClean="0"/>
              <a:pPr>
                <a:defRPr/>
              </a:pPr>
              <a:t>77</a:t>
            </a:fld>
            <a:endParaRPr lang="en-US"/>
          </a:p>
        </p:txBody>
      </p:sp>
    </p:spTree>
    <p:extLst>
      <p:ext uri="{BB962C8B-B14F-4D97-AF65-F5344CB8AC3E}">
        <p14:creationId xmlns:p14="http://schemas.microsoft.com/office/powerpoint/2010/main" val="3736725880"/>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CCE3662-0921-4276-8210-B4531952E044}" type="slidenum">
              <a:rPr lang="en-US" smtClean="0"/>
              <a:pPr>
                <a:defRPr/>
              </a:pPr>
              <a:t>78</a:t>
            </a:fld>
            <a:endParaRPr lang="en-US"/>
          </a:p>
        </p:txBody>
      </p:sp>
    </p:spTree>
    <p:extLst>
      <p:ext uri="{BB962C8B-B14F-4D97-AF65-F5344CB8AC3E}">
        <p14:creationId xmlns:p14="http://schemas.microsoft.com/office/powerpoint/2010/main" val="2293038337"/>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CCE3662-0921-4276-8210-B4531952E044}" type="slidenum">
              <a:rPr lang="en-US" smtClean="0"/>
              <a:pPr>
                <a:defRPr/>
              </a:pPr>
              <a:t>79</a:t>
            </a:fld>
            <a:endParaRPr lang="en-US"/>
          </a:p>
        </p:txBody>
      </p:sp>
    </p:spTree>
    <p:extLst>
      <p:ext uri="{BB962C8B-B14F-4D97-AF65-F5344CB8AC3E}">
        <p14:creationId xmlns:p14="http://schemas.microsoft.com/office/powerpoint/2010/main" val="2979966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CCE3662-0921-4276-8210-B4531952E044}" type="slidenum">
              <a:rPr lang="en-US" smtClean="0"/>
              <a:pPr>
                <a:defRPr/>
              </a:pPr>
              <a:t>8</a:t>
            </a:fld>
            <a:endParaRPr lang="en-US"/>
          </a:p>
        </p:txBody>
      </p:sp>
    </p:spTree>
    <p:extLst>
      <p:ext uri="{BB962C8B-B14F-4D97-AF65-F5344CB8AC3E}">
        <p14:creationId xmlns:p14="http://schemas.microsoft.com/office/powerpoint/2010/main" val="40117930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CCE3662-0921-4276-8210-B4531952E044}" type="slidenum">
              <a:rPr lang="en-US" smtClean="0"/>
              <a:pPr>
                <a:defRPr/>
              </a:pPr>
              <a:t>9</a:t>
            </a:fld>
            <a:endParaRPr lang="en-US"/>
          </a:p>
        </p:txBody>
      </p:sp>
    </p:spTree>
    <p:extLst>
      <p:ext uri="{BB962C8B-B14F-4D97-AF65-F5344CB8AC3E}">
        <p14:creationId xmlns:p14="http://schemas.microsoft.com/office/powerpoint/2010/main" val="309588776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hemeOverride" Target="../theme/themeOverride4.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ight Triangle 3"/>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grpSp>
        <p:nvGrpSpPr>
          <p:cNvPr id="5" name="Group 15"/>
          <p:cNvGrpSpPr>
            <a:grpSpLocks/>
          </p:cNvGrpSpPr>
          <p:nvPr/>
        </p:nvGrpSpPr>
        <p:grpSpPr bwMode="auto">
          <a:xfrm>
            <a:off x="-3175" y="4953000"/>
            <a:ext cx="9147175" cy="1911350"/>
            <a:chOff x="-3765" y="4832896"/>
            <a:chExt cx="9147765" cy="2032192"/>
          </a:xfrm>
        </p:grpSpPr>
        <p:sp>
          <p:nvSpPr>
            <p:cNvPr id="6" name="Freeform 5"/>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dirty="0">
                <a:latin typeface="+mn-lt"/>
                <a:cs typeface="+mn-cs"/>
              </a:endParaRPr>
            </a:p>
          </p:txBody>
        </p:sp>
        <p:sp>
          <p:nvSpPr>
            <p:cNvPr id="7" name="Freeform 6"/>
            <p:cNvSpPr>
              <a:spLocks/>
            </p:cNvSpPr>
            <p:nvPr/>
          </p:nvSpPr>
          <p:spPr bwMode="auto">
            <a:xfrm>
              <a:off x="35926" y="5135025"/>
              <a:ext cx="9108074" cy="838869"/>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dirty="0">
                <a:latin typeface="+mn-lt"/>
                <a:cs typeface="+mn-cs"/>
              </a:endParaRPr>
            </a:p>
          </p:txBody>
        </p:sp>
        <p:sp>
          <p:nvSpPr>
            <p:cNvPr id="8" name="Freeform 7"/>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cxnSp>
          <p:nvCxnSpPr>
            <p:cNvPr id="10" name="Straight Connector 9"/>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Title 8"/>
          <p:cNvSpPr>
            <a:spLocks noGrp="1"/>
          </p:cNvSpPr>
          <p:nvPr>
            <p:ph type="ctrTitle"/>
          </p:nvPr>
        </p:nvSpPr>
        <p:spPr>
          <a:xfrm>
            <a:off x="685800" y="1752601"/>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11" name="Date Placeholder 29"/>
          <p:cNvSpPr>
            <a:spLocks noGrp="1"/>
          </p:cNvSpPr>
          <p:nvPr>
            <p:ph type="dt" sz="half" idx="10"/>
          </p:nvPr>
        </p:nvSpPr>
        <p:spPr/>
        <p:txBody>
          <a:bodyPr/>
          <a:lstStyle>
            <a:lvl1pPr>
              <a:defRPr>
                <a:solidFill>
                  <a:srgbClr val="FFFFFF"/>
                </a:solidFill>
              </a:defRPr>
            </a:lvl1pPr>
            <a:extLst/>
          </a:lstStyle>
          <a:p>
            <a:pPr>
              <a:defRPr/>
            </a:pPr>
            <a:fld id="{19259055-65DB-471C-83F7-62824C0DCF03}" type="datetimeFigureOut">
              <a:rPr lang="en-US"/>
              <a:pPr>
                <a:defRPr/>
              </a:pPr>
              <a:t>11/1/2011</a:t>
            </a:fld>
            <a:endParaRPr lang="en-US" dirty="0"/>
          </a:p>
        </p:txBody>
      </p:sp>
      <p:sp>
        <p:nvSpPr>
          <p:cNvPr id="12" name="Footer Placeholder 18"/>
          <p:cNvSpPr>
            <a:spLocks noGrp="1"/>
          </p:cNvSpPr>
          <p:nvPr>
            <p:ph type="ftr" sz="quarter" idx="11"/>
          </p:nvPr>
        </p:nvSpPr>
        <p:spPr/>
        <p:txBody>
          <a:bodyPr/>
          <a:lstStyle>
            <a:lvl1pPr>
              <a:defRPr>
                <a:solidFill>
                  <a:schemeClr val="accent1">
                    <a:tint val="20000"/>
                  </a:schemeClr>
                </a:solidFill>
              </a:defRPr>
            </a:lvl1pPr>
            <a:extLst/>
          </a:lstStyle>
          <a:p>
            <a:pPr>
              <a:defRPr/>
            </a:pPr>
            <a:endParaRPr lang="en-US"/>
          </a:p>
        </p:txBody>
      </p:sp>
      <p:sp>
        <p:nvSpPr>
          <p:cNvPr id="13" name="Slide Number Placeholder 26"/>
          <p:cNvSpPr>
            <a:spLocks noGrp="1"/>
          </p:cNvSpPr>
          <p:nvPr>
            <p:ph type="sldNum" sz="quarter" idx="12"/>
          </p:nvPr>
        </p:nvSpPr>
        <p:spPr/>
        <p:txBody>
          <a:bodyPr/>
          <a:lstStyle>
            <a:lvl1pPr>
              <a:defRPr>
                <a:solidFill>
                  <a:srgbClr val="FFFFFF"/>
                </a:solidFill>
              </a:defRPr>
            </a:lvl1pPr>
            <a:extLst/>
          </a:lstStyle>
          <a:p>
            <a:pPr>
              <a:defRPr/>
            </a:pPr>
            <a:fld id="{AC3E5628-1DF3-4B8F-86C6-9A58AC9BE1DD}"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8A213112-CA95-4D48-AFA8-F1DA38DA8AF3}" type="datetimeFigureOut">
              <a:rPr lang="en-US"/>
              <a:pPr>
                <a:defRPr/>
              </a:pPr>
              <a:t>11/1/2011</a:t>
            </a:fld>
            <a:endParaRPr lang="en-US" dirty="0"/>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C49AC840-469E-41DF-9656-80B2C52FEFBB}"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00031CE4-E5A7-4515-8341-F34036159E12}" type="datetimeFigureOut">
              <a:rPr lang="en-US"/>
              <a:pPr>
                <a:defRPr/>
              </a:pPr>
              <a:t>11/1/2011</a:t>
            </a:fld>
            <a:endParaRPr lang="en-US" dirty="0"/>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C0D89B3F-2F60-49B5-A25B-DBF7C4AE42ED}"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rtlCol="0"/>
          <a:lstStyle>
            <a:extLst/>
          </a:lstStyle>
          <a:p>
            <a:r>
              <a:rPr lang="en-US" smtClean="0"/>
              <a:t>Click to edit Master title style</a:t>
            </a:r>
            <a:endParaRPr lang="en-US"/>
          </a:p>
        </p:txBody>
      </p:sp>
      <p:sp>
        <p:nvSpPr>
          <p:cNvPr id="4" name="Date Placeholder 9"/>
          <p:cNvSpPr>
            <a:spLocks noGrp="1"/>
          </p:cNvSpPr>
          <p:nvPr>
            <p:ph type="dt" sz="half" idx="10"/>
          </p:nvPr>
        </p:nvSpPr>
        <p:spPr/>
        <p:txBody>
          <a:bodyPr/>
          <a:lstStyle>
            <a:lvl1pPr>
              <a:defRPr/>
            </a:lvl1pPr>
          </a:lstStyle>
          <a:p>
            <a:pPr>
              <a:defRPr/>
            </a:pPr>
            <a:fld id="{814574EC-944F-49B5-90DB-5173E865DFD6}" type="datetimeFigureOut">
              <a:rPr lang="en-US"/>
              <a:pPr>
                <a:defRPr/>
              </a:pPr>
              <a:t>11/1/2011</a:t>
            </a:fld>
            <a:endParaRPr lang="en-US" dirty="0"/>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E0C31D3B-CD9A-4E63-8CF3-4C69620AFF12}"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4" name="Chevron 3"/>
          <p:cNvSpPr/>
          <p:nvPr/>
        </p:nvSpPr>
        <p:spPr>
          <a:xfrm>
            <a:off x="3636963" y="3005138"/>
            <a:ext cx="182562"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auto">
              <a:spcBef>
                <a:spcPts val="0"/>
              </a:spcBef>
              <a:spcAft>
                <a:spcPts val="0"/>
              </a:spcAft>
              <a:defRPr/>
            </a:pPr>
            <a:endParaRPr lang="en-US" dirty="0"/>
          </a:p>
        </p:txBody>
      </p:sp>
      <p:sp>
        <p:nvSpPr>
          <p:cNvPr id="5" name="Chevron 4"/>
          <p:cNvSpPr/>
          <p:nvPr/>
        </p:nvSpPr>
        <p:spPr>
          <a:xfrm>
            <a:off x="3449638" y="3005138"/>
            <a:ext cx="18415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auto">
              <a:spcBef>
                <a:spcPts val="0"/>
              </a:spcBef>
              <a:spcAft>
                <a:spcPts val="0"/>
              </a:spcAft>
              <a:defRPr/>
            </a:pPr>
            <a:endParaRPr lang="en-US" dirty="0"/>
          </a:p>
        </p:txBody>
      </p:sp>
      <p:sp>
        <p:nvSpPr>
          <p:cNvPr id="2" name="Title 1"/>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3" name="Text Placeholder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extLst/>
          </a:lstStyle>
          <a:p>
            <a:pPr>
              <a:defRPr/>
            </a:pPr>
            <a:fld id="{47EAAAF7-DFA5-43A7-BD1F-448BBBA799C8}" type="datetimeFigureOut">
              <a:rPr lang="en-US"/>
              <a:pPr>
                <a:defRPr/>
              </a:pPr>
              <a:t>11/1/2011</a:t>
            </a:fld>
            <a:endParaRPr lang="en-US" dirty="0"/>
          </a:p>
        </p:txBody>
      </p:sp>
      <p:sp>
        <p:nvSpPr>
          <p:cNvPr id="7" name="Footer Placeholder 4"/>
          <p:cNvSpPr>
            <a:spLocks noGrp="1"/>
          </p:cNvSpPr>
          <p:nvPr>
            <p:ph type="ftr" sz="quarter" idx="11"/>
          </p:nvPr>
        </p:nvSpPr>
        <p:spPr/>
        <p:txBody>
          <a:bodyPr/>
          <a:lstStyle>
            <a:lvl1pPr>
              <a:defRPr/>
            </a:lvl1pPr>
            <a:extLst/>
          </a:lstStyle>
          <a:p>
            <a:pPr>
              <a:defRPr/>
            </a:pPr>
            <a:endParaRPr lang="en-US"/>
          </a:p>
        </p:txBody>
      </p:sp>
      <p:sp>
        <p:nvSpPr>
          <p:cNvPr id="8" name="Slide Number Placeholder 5"/>
          <p:cNvSpPr>
            <a:spLocks noGrp="1"/>
          </p:cNvSpPr>
          <p:nvPr>
            <p:ph type="sldNum" sz="quarter" idx="12"/>
          </p:nvPr>
        </p:nvSpPr>
        <p:spPr/>
        <p:txBody>
          <a:bodyPr/>
          <a:lstStyle>
            <a:lvl1pPr>
              <a:defRPr/>
            </a:lvl1pPr>
            <a:extLst/>
          </a:lstStyle>
          <a:p>
            <a:pPr>
              <a:defRPr/>
            </a:pPr>
            <a:fld id="{0BEBE28D-FAED-4263-96F5-6527507F71FC}" type="slidenum">
              <a:rPr lang="en-US"/>
              <a:pPr>
                <a:defRPr/>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itle 7"/>
          <p:cNvSpPr>
            <a:spLocks noGrp="1"/>
          </p:cNvSpPr>
          <p:nvPr>
            <p:ph type="title"/>
          </p:nvPr>
        </p:nvSpPr>
        <p:spPr/>
        <p:txBody>
          <a:bodyPr rtlCol="0"/>
          <a:lstStyle>
            <a:extLst/>
          </a:lstStyle>
          <a:p>
            <a:r>
              <a:rPr lang="en-US" smtClean="0"/>
              <a:t>Click to edit Master title style</a:t>
            </a:r>
            <a:endParaRPr lang="en-US"/>
          </a:p>
        </p:txBody>
      </p:sp>
      <p:sp>
        <p:nvSpPr>
          <p:cNvPr id="5" name="Date Placeholder 4"/>
          <p:cNvSpPr>
            <a:spLocks noGrp="1"/>
          </p:cNvSpPr>
          <p:nvPr>
            <p:ph type="dt" sz="half" idx="10"/>
          </p:nvPr>
        </p:nvSpPr>
        <p:spPr/>
        <p:txBody>
          <a:bodyPr/>
          <a:lstStyle>
            <a:lvl1pPr>
              <a:defRPr/>
            </a:lvl1pPr>
            <a:extLst/>
          </a:lstStyle>
          <a:p>
            <a:pPr>
              <a:defRPr/>
            </a:pPr>
            <a:fld id="{F0568252-381B-4383-9372-D4BF2C92D0AF}" type="datetimeFigureOut">
              <a:rPr lang="en-US"/>
              <a:pPr>
                <a:defRPr/>
              </a:pPr>
              <a:t>11/1/2011</a:t>
            </a:fld>
            <a:endParaRPr lang="en-US" dirty="0"/>
          </a:p>
        </p:txBody>
      </p:sp>
      <p:sp>
        <p:nvSpPr>
          <p:cNvPr id="6" name="Footer Placeholder 5"/>
          <p:cNvSpPr>
            <a:spLocks noGrp="1"/>
          </p:cNvSpPr>
          <p:nvPr>
            <p:ph type="ftr" sz="quarter" idx="11"/>
          </p:nvPr>
        </p:nvSpPr>
        <p:spPr/>
        <p:txBody>
          <a:bodyPr/>
          <a:lstStyle>
            <a:lvl1pPr>
              <a:defRPr/>
            </a:lvl1pPr>
            <a:extLst/>
          </a:lstStyle>
          <a:p>
            <a:pPr>
              <a:defRPr/>
            </a:pPr>
            <a:endParaRPr lang="en-US"/>
          </a:p>
        </p:txBody>
      </p:sp>
      <p:sp>
        <p:nvSpPr>
          <p:cNvPr id="7" name="Slide Number Placeholder 6"/>
          <p:cNvSpPr>
            <a:spLocks noGrp="1"/>
          </p:cNvSpPr>
          <p:nvPr>
            <p:ph type="sldNum" sz="quarter" idx="12"/>
          </p:nvPr>
        </p:nvSpPr>
        <p:spPr/>
        <p:txBody>
          <a:bodyPr/>
          <a:lstStyle>
            <a:lvl1pPr>
              <a:defRPr/>
            </a:lvl1pPr>
            <a:extLst/>
          </a:lstStyle>
          <a:p>
            <a:pPr>
              <a:defRPr/>
            </a:pPr>
            <a:fld id="{21F287B7-1A39-4479-8A40-701BDB6C4EC7}" type="slidenum">
              <a:rPr lang="en-US"/>
              <a:pPr>
                <a:defRPr/>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extLst/>
          </a:lstStyle>
          <a:p>
            <a:r>
              <a:rPr lang="en-US" smtClean="0"/>
              <a:t>Click to edit Master title style</a:t>
            </a:r>
            <a:endParaRPr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extLst/>
          </a:lstStyle>
          <a:p>
            <a:pPr>
              <a:defRPr/>
            </a:pPr>
            <a:fld id="{73701E14-C7D5-47CC-AACC-461768FF2A7D}" type="datetimeFigureOut">
              <a:rPr lang="en-US"/>
              <a:pPr>
                <a:defRPr/>
              </a:pPr>
              <a:t>11/1/2011</a:t>
            </a:fld>
            <a:endParaRPr lang="en-US" dirty="0"/>
          </a:p>
        </p:txBody>
      </p:sp>
      <p:sp>
        <p:nvSpPr>
          <p:cNvPr id="8" name="Footer Placeholder 7"/>
          <p:cNvSpPr>
            <a:spLocks noGrp="1"/>
          </p:cNvSpPr>
          <p:nvPr>
            <p:ph type="ftr" sz="quarter" idx="11"/>
          </p:nvPr>
        </p:nvSpPr>
        <p:spPr/>
        <p:txBody>
          <a:bodyPr/>
          <a:lstStyle>
            <a:lvl1pPr>
              <a:defRPr/>
            </a:lvl1pPr>
            <a:extLst/>
          </a:lstStyle>
          <a:p>
            <a:pPr>
              <a:defRPr/>
            </a:pPr>
            <a:endParaRPr lang="en-US"/>
          </a:p>
        </p:txBody>
      </p:sp>
      <p:sp>
        <p:nvSpPr>
          <p:cNvPr id="9" name="Slide Number Placeholder 8"/>
          <p:cNvSpPr>
            <a:spLocks noGrp="1"/>
          </p:cNvSpPr>
          <p:nvPr>
            <p:ph type="sldNum" sz="quarter" idx="12"/>
          </p:nvPr>
        </p:nvSpPr>
        <p:spPr/>
        <p:txBody>
          <a:bodyPr/>
          <a:lstStyle>
            <a:lvl1pPr>
              <a:defRPr/>
            </a:lvl1pPr>
            <a:extLst/>
          </a:lstStyle>
          <a:p>
            <a:pPr>
              <a:defRPr/>
            </a:pPr>
            <a:fld id="{B44088EF-69D4-4554-8723-81557910044D}" type="slidenum">
              <a:rPr lang="en-US"/>
              <a:pPr>
                <a:defRPr/>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extLst/>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extLst/>
          </a:lstStyle>
          <a:p>
            <a:pPr>
              <a:defRPr/>
            </a:pPr>
            <a:fld id="{497C6598-49A4-4142-A8ED-3D18901307AC}" type="datetimeFigureOut">
              <a:rPr lang="en-US"/>
              <a:pPr>
                <a:defRPr/>
              </a:pPr>
              <a:t>11/1/2011</a:t>
            </a:fld>
            <a:endParaRPr lang="en-US" dirty="0"/>
          </a:p>
        </p:txBody>
      </p:sp>
      <p:sp>
        <p:nvSpPr>
          <p:cNvPr id="4" name="Footer Placeholder 3"/>
          <p:cNvSpPr>
            <a:spLocks noGrp="1"/>
          </p:cNvSpPr>
          <p:nvPr>
            <p:ph type="ftr" sz="quarter" idx="11"/>
          </p:nvPr>
        </p:nvSpPr>
        <p:spPr/>
        <p:txBody>
          <a:bodyPr/>
          <a:lstStyle>
            <a:lvl1pPr>
              <a:defRPr/>
            </a:lvl1pPr>
            <a:extLst/>
          </a:lstStyle>
          <a:p>
            <a:pPr>
              <a:defRPr/>
            </a:pPr>
            <a:endParaRPr lang="en-US"/>
          </a:p>
        </p:txBody>
      </p:sp>
      <p:sp>
        <p:nvSpPr>
          <p:cNvPr id="5" name="Slide Number Placeholder 4"/>
          <p:cNvSpPr>
            <a:spLocks noGrp="1"/>
          </p:cNvSpPr>
          <p:nvPr>
            <p:ph type="sldNum" sz="quarter" idx="12"/>
          </p:nvPr>
        </p:nvSpPr>
        <p:spPr/>
        <p:txBody>
          <a:bodyPr/>
          <a:lstStyle>
            <a:lvl1pPr>
              <a:defRPr/>
            </a:lvl1pPr>
            <a:extLst/>
          </a:lstStyle>
          <a:p>
            <a:pPr>
              <a:defRPr/>
            </a:pPr>
            <a:fld id="{5DDDB57C-B365-4449-B1D7-5B863C80A5DF}" type="slidenum">
              <a:rPr lang="en-US"/>
              <a:pPr>
                <a:defRPr/>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F73E1A04-73F5-42F0-8C30-B15B0C198789}" type="datetimeFigureOut">
              <a:rPr lang="en-US"/>
              <a:pPr>
                <a:defRPr/>
              </a:pPr>
              <a:t>11/1/2011</a:t>
            </a:fld>
            <a:endParaRPr lang="en-US" dirty="0"/>
          </a:p>
        </p:txBody>
      </p:sp>
      <p:sp>
        <p:nvSpPr>
          <p:cNvPr id="3" name="Footer Placeholder 21"/>
          <p:cNvSpPr>
            <a:spLocks noGrp="1"/>
          </p:cNvSpPr>
          <p:nvPr>
            <p:ph type="ftr" sz="quarter" idx="11"/>
          </p:nvPr>
        </p:nvSpPr>
        <p:spPr/>
        <p:txBody>
          <a:bodyPr/>
          <a:lstStyle>
            <a:lvl1pPr>
              <a:defRPr/>
            </a:lvl1pPr>
          </a:lstStyle>
          <a:p>
            <a:pPr>
              <a:defRPr/>
            </a:pPr>
            <a:endParaRPr lang="en-US"/>
          </a:p>
        </p:txBody>
      </p:sp>
      <p:sp>
        <p:nvSpPr>
          <p:cNvPr id="4" name="Slide Number Placeholder 17"/>
          <p:cNvSpPr>
            <a:spLocks noGrp="1"/>
          </p:cNvSpPr>
          <p:nvPr>
            <p:ph type="sldNum" sz="quarter" idx="12"/>
          </p:nvPr>
        </p:nvSpPr>
        <p:spPr/>
        <p:txBody>
          <a:bodyPr/>
          <a:lstStyle>
            <a:lvl1pPr>
              <a:defRPr/>
            </a:lvl1pPr>
          </a:lstStyle>
          <a:p>
            <a:pPr>
              <a:defRPr/>
            </a:pPr>
            <a:fld id="{5EE72102-8B99-4A34-9910-7875AFBCAB0D}"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en-US" smtClean="0"/>
              <a:t>Click to edit Master title style</a:t>
            </a:r>
            <a:endParaRPr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extLst/>
          </a:lstStyle>
          <a:p>
            <a:pPr>
              <a:defRPr/>
            </a:pPr>
            <a:fld id="{574F0B94-DEFC-4CC7-9BBA-8BA8573F8E48}" type="datetimeFigureOut">
              <a:rPr lang="en-US"/>
              <a:pPr>
                <a:defRPr/>
              </a:pPr>
              <a:t>11/1/2011</a:t>
            </a:fld>
            <a:endParaRPr lang="en-US" dirty="0"/>
          </a:p>
        </p:txBody>
      </p:sp>
      <p:sp>
        <p:nvSpPr>
          <p:cNvPr id="6" name="Footer Placeholder 5"/>
          <p:cNvSpPr>
            <a:spLocks noGrp="1"/>
          </p:cNvSpPr>
          <p:nvPr>
            <p:ph type="ftr" sz="quarter" idx="11"/>
          </p:nvPr>
        </p:nvSpPr>
        <p:spPr/>
        <p:txBody>
          <a:bodyPr/>
          <a:lstStyle>
            <a:lvl1pPr>
              <a:defRPr/>
            </a:lvl1pPr>
            <a:extLst/>
          </a:lstStyle>
          <a:p>
            <a:pPr>
              <a:defRPr/>
            </a:pPr>
            <a:endParaRPr lang="en-US"/>
          </a:p>
        </p:txBody>
      </p:sp>
      <p:sp>
        <p:nvSpPr>
          <p:cNvPr id="7" name="Slide Number Placeholder 6"/>
          <p:cNvSpPr>
            <a:spLocks noGrp="1"/>
          </p:cNvSpPr>
          <p:nvPr>
            <p:ph type="sldNum" sz="quarter" idx="12"/>
          </p:nvPr>
        </p:nvSpPr>
        <p:spPr/>
        <p:txBody>
          <a:bodyPr/>
          <a:lstStyle>
            <a:lvl1pPr>
              <a:defRPr/>
            </a:lvl1pPr>
            <a:extLst/>
          </a:lstStyle>
          <a:p>
            <a:pPr>
              <a:defRPr/>
            </a:pPr>
            <a:fld id="{70EA7420-BDD8-4EDD-B3AB-10E575ABB064}" type="slidenum">
              <a:rPr lang="en-US"/>
              <a:pPr>
                <a:defRPr/>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5" name="Freeform 4"/>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dirty="0">
              <a:latin typeface="+mn-lt"/>
              <a:cs typeface="+mn-cs"/>
            </a:endParaRPr>
          </a:p>
        </p:txBody>
      </p:sp>
      <p:sp>
        <p:nvSpPr>
          <p:cNvPr id="6" name="Freeform 5"/>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dirty="0">
              <a:latin typeface="+mn-lt"/>
              <a:cs typeface="+mn-cs"/>
            </a:endParaRPr>
          </a:p>
        </p:txBody>
      </p:sp>
      <p:sp>
        <p:nvSpPr>
          <p:cNvPr id="7" name="Right Triangle 6"/>
          <p:cNvSpPr>
            <a:spLocks/>
          </p:cNvSpPr>
          <p:nvPr/>
        </p:nvSpPr>
        <p:spPr bwMode="auto">
          <a:xfrm>
            <a:off x="-6042" y="5791253"/>
            <a:ext cx="3402314" cy="1080868"/>
          </a:xfrm>
          <a:prstGeom prst="rtTriangle">
            <a:avLst/>
          </a:prstGeom>
          <a:blipFill>
            <a:blip r:embed="rId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cxnSp>
        <p:nvCxnSpPr>
          <p:cNvPr id="8" name="Straight Connector 7"/>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8"/>
          <p:cNvSpPr/>
          <p:nvPr/>
        </p:nvSpPr>
        <p:spPr>
          <a:xfrm>
            <a:off x="8664575"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auto">
              <a:spcBef>
                <a:spcPts val="0"/>
              </a:spcBef>
              <a:spcAft>
                <a:spcPts val="0"/>
              </a:spcAft>
              <a:defRPr/>
            </a:pPr>
            <a:endParaRPr lang="en-US" dirty="0"/>
          </a:p>
        </p:txBody>
      </p:sp>
      <p:sp>
        <p:nvSpPr>
          <p:cNvPr id="10" name="Chevron 9"/>
          <p:cNvSpPr/>
          <p:nvPr/>
        </p:nvSpPr>
        <p:spPr>
          <a:xfrm>
            <a:off x="8477250"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auto">
              <a:spcBef>
                <a:spcPts val="0"/>
              </a:spcBef>
              <a:spcAft>
                <a:spcPts val="0"/>
              </a:spcAft>
              <a:defRPr/>
            </a:pPr>
            <a:endParaRPr lang="en-US" dirty="0"/>
          </a:p>
        </p:txBody>
      </p:sp>
      <p:sp>
        <p:nvSpPr>
          <p:cNvPr id="4" name="Text Placeholder 3"/>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en-US" noProof="0" dirty="0" smtClean="0"/>
              <a:t>Click icon to add picture</a:t>
            </a:r>
            <a:endParaRPr lang="en-US" noProof="0"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en-US" smtClean="0"/>
              <a:t>Click to edit Master title style</a:t>
            </a:r>
            <a:endParaRPr lang="en-US"/>
          </a:p>
        </p:txBody>
      </p:sp>
      <p:sp>
        <p:nvSpPr>
          <p:cNvPr id="11" name="Date Placeholder 4"/>
          <p:cNvSpPr>
            <a:spLocks noGrp="1"/>
          </p:cNvSpPr>
          <p:nvPr>
            <p:ph type="dt" sz="half" idx="10"/>
          </p:nvPr>
        </p:nvSpPr>
        <p:spPr/>
        <p:txBody>
          <a:bodyPr/>
          <a:lstStyle>
            <a:lvl1pPr>
              <a:defRPr>
                <a:solidFill>
                  <a:schemeClr val="tx1"/>
                </a:solidFill>
              </a:defRPr>
            </a:lvl1pPr>
            <a:extLst/>
          </a:lstStyle>
          <a:p>
            <a:pPr>
              <a:defRPr/>
            </a:pPr>
            <a:fld id="{C1B1A8DA-EA35-4A2D-A4B1-1EC6B216E9ED}" type="datetimeFigureOut">
              <a:rPr lang="en-US"/>
              <a:pPr>
                <a:defRPr/>
              </a:pPr>
              <a:t>11/1/2011</a:t>
            </a:fld>
            <a:endParaRPr lang="en-US" dirty="0"/>
          </a:p>
        </p:txBody>
      </p:sp>
      <p:sp>
        <p:nvSpPr>
          <p:cNvPr id="12" name="Footer Placeholder 5"/>
          <p:cNvSpPr>
            <a:spLocks noGrp="1"/>
          </p:cNvSpPr>
          <p:nvPr>
            <p:ph type="ftr" sz="quarter" idx="11"/>
          </p:nvPr>
        </p:nvSpPr>
        <p:spPr/>
        <p:txBody>
          <a:bodyPr/>
          <a:lstStyle>
            <a:lvl1pPr>
              <a:defRPr>
                <a:solidFill>
                  <a:schemeClr val="tx1"/>
                </a:solidFill>
              </a:defRPr>
            </a:lvl1pPr>
            <a:extLst/>
          </a:lstStyle>
          <a:p>
            <a:pPr>
              <a:defRPr/>
            </a:pPr>
            <a:endParaRPr lang="en-US"/>
          </a:p>
        </p:txBody>
      </p:sp>
      <p:sp>
        <p:nvSpPr>
          <p:cNvPr id="13" name="Slide Number Placeholder 6"/>
          <p:cNvSpPr>
            <a:spLocks noGrp="1"/>
          </p:cNvSpPr>
          <p:nvPr>
            <p:ph type="sldNum" sz="quarter" idx="12"/>
          </p:nvPr>
        </p:nvSpPr>
        <p:spPr/>
        <p:txBody>
          <a:bodyPr/>
          <a:lstStyle>
            <a:lvl1pPr>
              <a:defRPr>
                <a:solidFill>
                  <a:schemeClr val="tx1"/>
                </a:solidFill>
              </a:defRPr>
            </a:lvl1pPr>
            <a:extLst/>
          </a:lstStyle>
          <a:p>
            <a:pPr>
              <a:defRPr/>
            </a:pPr>
            <a:fld id="{4A679D42-6977-409C-9A3A-7B32ED92A99C}" type="slidenum">
              <a:rPr lang="en-US"/>
              <a:pPr>
                <a:defRPr/>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dirty="0">
              <a:latin typeface="+mn-lt"/>
              <a:cs typeface="+mn-cs"/>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dirty="0">
              <a:latin typeface="+mn-lt"/>
              <a:cs typeface="+mn-cs"/>
            </a:endParaRPr>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lang="en-US" smtClean="0"/>
              <a:t>Click to edit Master title style</a:t>
            </a:r>
            <a:endParaRPr lang="en-US"/>
          </a:p>
        </p:txBody>
      </p:sp>
      <p:sp>
        <p:nvSpPr>
          <p:cNvPr id="1033"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a:solidFill>
                  <a:schemeClr val="tx1"/>
                </a:solidFill>
                <a:latin typeface="+mn-lt"/>
                <a:cs typeface="+mn-cs"/>
              </a:defRPr>
            </a:lvl1pPr>
            <a:extLst/>
          </a:lstStyle>
          <a:p>
            <a:pPr>
              <a:defRPr/>
            </a:pPr>
            <a:fld id="{4CF501D6-E24E-4FEB-8F14-BA88871D721E}" type="datetimeFigureOut">
              <a:rPr lang="en-US"/>
              <a:pPr>
                <a:defRPr/>
              </a:pPr>
              <a:t>11/1/2011</a:t>
            </a:fld>
            <a:endParaRPr lang="en-US" dirty="0"/>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cs typeface="+mn-cs"/>
              </a:defRPr>
            </a:lvl1pPr>
            <a:extLst/>
          </a:lstStyle>
          <a:p>
            <a:pPr>
              <a:defRPr/>
            </a:pPr>
            <a:endParaRPr lang="en-US"/>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a:solidFill>
                  <a:schemeClr val="tx1"/>
                </a:solidFill>
                <a:latin typeface="+mn-lt"/>
                <a:cs typeface="+mn-cs"/>
              </a:defRPr>
            </a:lvl1pPr>
            <a:extLst/>
          </a:lstStyle>
          <a:p>
            <a:pPr>
              <a:defRPr/>
            </a:pPr>
            <a:fld id="{E0E7E7D1-62BA-4362-B192-CDA6832A1D9C}"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031" r:id="rId1"/>
    <p:sldLayoutId id="2147484027" r:id="rId2"/>
    <p:sldLayoutId id="2147484032" r:id="rId3"/>
    <p:sldLayoutId id="2147484033" r:id="rId4"/>
    <p:sldLayoutId id="2147484034" r:id="rId5"/>
    <p:sldLayoutId id="2147484035" r:id="rId6"/>
    <p:sldLayoutId id="2147484028" r:id="rId7"/>
    <p:sldLayoutId id="2147484036" r:id="rId8"/>
    <p:sldLayoutId id="2147484037" r:id="rId9"/>
    <p:sldLayoutId id="2147484029" r:id="rId10"/>
    <p:sldLayoutId id="2147484030" r:id="rId11"/>
  </p:sldLayoutIdLst>
  <p:txStyles>
    <p:title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Lucida Sans Unicode" pitchFamily="34" charset="0"/>
        </a:defRPr>
      </a:lvl2pPr>
      <a:lvl3pPr algn="l" rtl="0" eaLnBrk="0" fontAlgn="base" hangingPunct="0">
        <a:spcBef>
          <a:spcPct val="0"/>
        </a:spcBef>
        <a:spcAft>
          <a:spcPct val="0"/>
        </a:spcAft>
        <a:defRPr sz="4100" b="1">
          <a:solidFill>
            <a:schemeClr val="tx2"/>
          </a:solidFill>
          <a:latin typeface="Lucida Sans Unicode" pitchFamily="34" charset="0"/>
        </a:defRPr>
      </a:lvl3pPr>
      <a:lvl4pPr algn="l" rtl="0" eaLnBrk="0" fontAlgn="base" hangingPunct="0">
        <a:spcBef>
          <a:spcPct val="0"/>
        </a:spcBef>
        <a:spcAft>
          <a:spcPct val="0"/>
        </a:spcAft>
        <a:defRPr sz="4100" b="1">
          <a:solidFill>
            <a:schemeClr val="tx2"/>
          </a:solidFill>
          <a:latin typeface="Lucida Sans Unicode" pitchFamily="34" charset="0"/>
        </a:defRPr>
      </a:lvl4pPr>
      <a:lvl5pPr algn="l" rtl="0" eaLnBrk="0" fontAlgn="base" hangingPunct="0">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p:titleStyle>
    <p:body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95400"/>
            <a:ext cx="8229600" cy="4525962"/>
          </a:xfrm>
        </p:spPr>
        <p:txBody>
          <a:bodyPr/>
          <a:lstStyle/>
          <a:p>
            <a:pPr marL="109537" indent="0">
              <a:buNone/>
            </a:pPr>
            <a:r>
              <a:rPr lang="en-US" sz="2800" dirty="0" smtClean="0">
                <a:solidFill>
                  <a:srgbClr val="139D41"/>
                </a:solidFill>
              </a:rPr>
              <a:t>       Changing the lives of Families in </a:t>
            </a:r>
          </a:p>
          <a:p>
            <a:pPr marL="109537" indent="0">
              <a:buNone/>
            </a:pPr>
            <a:r>
              <a:rPr lang="en-US" sz="2800" dirty="0">
                <a:solidFill>
                  <a:srgbClr val="139D41"/>
                </a:solidFill>
              </a:rPr>
              <a:t> </a:t>
            </a:r>
            <a:r>
              <a:rPr lang="en-US" sz="2800" dirty="0" smtClean="0">
                <a:solidFill>
                  <a:srgbClr val="139D41"/>
                </a:solidFill>
              </a:rPr>
              <a:t>           Linn and Benton Counties</a:t>
            </a:r>
          </a:p>
          <a:p>
            <a:pPr marL="109537" indent="0">
              <a:buNone/>
            </a:pPr>
            <a:r>
              <a:rPr lang="en-US" sz="2800" dirty="0">
                <a:solidFill>
                  <a:srgbClr val="139D41"/>
                </a:solidFill>
              </a:rPr>
              <a:t> </a:t>
            </a:r>
            <a:r>
              <a:rPr lang="en-US" sz="2800" dirty="0" smtClean="0">
                <a:solidFill>
                  <a:srgbClr val="139D41"/>
                </a:solidFill>
              </a:rPr>
              <a:t>                    </a:t>
            </a:r>
            <a:r>
              <a:rPr lang="en-US" sz="2400" dirty="0" smtClean="0">
                <a:solidFill>
                  <a:srgbClr val="139D41"/>
                </a:solidFill>
              </a:rPr>
              <a:t>November 2011</a:t>
            </a:r>
          </a:p>
          <a:p>
            <a:pPr marL="109537" indent="0">
              <a:buNone/>
            </a:pPr>
            <a:endParaRPr lang="en-US" sz="4000" dirty="0">
              <a:solidFill>
                <a:srgbClr val="139D41"/>
              </a:solidFill>
            </a:endParaRPr>
          </a:p>
          <a:p>
            <a:pPr marL="109537" indent="0">
              <a:buNone/>
            </a:pPr>
            <a:r>
              <a:rPr lang="en-US" sz="2800" dirty="0" smtClean="0">
                <a:solidFill>
                  <a:srgbClr val="139D41"/>
                </a:solidFill>
              </a:rPr>
              <a:t>                   Hosted by:</a:t>
            </a:r>
          </a:p>
          <a:p>
            <a:pPr marL="109537" indent="0">
              <a:buNone/>
            </a:pPr>
            <a:r>
              <a:rPr lang="en-US" sz="2800" dirty="0" smtClean="0">
                <a:solidFill>
                  <a:srgbClr val="139D41"/>
                </a:solidFill>
              </a:rPr>
              <a:t>                   Parenting Success Network</a:t>
            </a:r>
          </a:p>
          <a:p>
            <a:pPr marL="109537" indent="0">
              <a:buNone/>
            </a:pPr>
            <a:r>
              <a:rPr lang="en-US" sz="2800" dirty="0">
                <a:solidFill>
                  <a:srgbClr val="139D41"/>
                </a:solidFill>
              </a:rPr>
              <a:t> </a:t>
            </a:r>
            <a:r>
              <a:rPr lang="en-US" sz="2800" dirty="0" smtClean="0">
                <a:solidFill>
                  <a:srgbClr val="139D41"/>
                </a:solidFill>
              </a:rPr>
              <a:t>                  Linn-Benton Community College</a:t>
            </a:r>
          </a:p>
          <a:p>
            <a:pPr marL="109537" indent="0">
              <a:buNone/>
            </a:pPr>
            <a:endParaRPr lang="en-US" sz="2800" dirty="0" smtClean="0">
              <a:solidFill>
                <a:srgbClr val="139D41"/>
              </a:solidFill>
            </a:endParaRPr>
          </a:p>
          <a:p>
            <a:pPr marL="109537" indent="0">
              <a:buNone/>
            </a:pPr>
            <a:endParaRPr lang="en-US" sz="4000" dirty="0" smtClean="0">
              <a:solidFill>
                <a:srgbClr val="139D41"/>
              </a:solidFill>
            </a:endParaRPr>
          </a:p>
          <a:p>
            <a:pPr marL="109537" indent="0">
              <a:buNone/>
            </a:pPr>
            <a:endParaRPr lang="en-US" sz="2400" dirty="0"/>
          </a:p>
        </p:txBody>
      </p:sp>
      <p:sp>
        <p:nvSpPr>
          <p:cNvPr id="4" name="Title 3"/>
          <p:cNvSpPr>
            <a:spLocks noGrp="1"/>
          </p:cNvSpPr>
          <p:nvPr>
            <p:ph type="title"/>
          </p:nvPr>
        </p:nvSpPr>
        <p:spPr/>
        <p:txBody>
          <a:bodyPr/>
          <a:lstStyle/>
          <a:p>
            <a:r>
              <a:rPr lang="en-US" dirty="0" smtClean="0"/>
              <a:t>  </a:t>
            </a:r>
            <a:r>
              <a:rPr lang="en-US" dirty="0" smtClean="0">
                <a:solidFill>
                  <a:srgbClr val="0070C0"/>
                </a:solidFill>
              </a:rPr>
              <a:t>Why </a:t>
            </a:r>
            <a:r>
              <a:rPr lang="en-US" dirty="0">
                <a:solidFill>
                  <a:srgbClr val="0070C0"/>
                </a:solidFill>
              </a:rPr>
              <a:t>P</a:t>
            </a:r>
            <a:r>
              <a:rPr lang="en-US" dirty="0" smtClean="0">
                <a:solidFill>
                  <a:srgbClr val="0070C0"/>
                </a:solidFill>
              </a:rPr>
              <a:t>arenting Styles Matter</a:t>
            </a:r>
            <a:endParaRPr lang="en-US" dirty="0">
              <a:solidFill>
                <a:srgbClr val="0070C0"/>
              </a:solidFill>
            </a:endParaRPr>
          </a:p>
        </p:txBody>
      </p:sp>
    </p:spTree>
    <p:extLst>
      <p:ext uri="{BB962C8B-B14F-4D97-AF65-F5344CB8AC3E}">
        <p14:creationId xmlns:p14="http://schemas.microsoft.com/office/powerpoint/2010/main" val="96200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smtClean="0"/>
          </a:p>
          <a:p>
            <a:pPr marL="109537" indent="0">
              <a:buNone/>
            </a:pPr>
            <a:r>
              <a:rPr lang="en-US" sz="3200" dirty="0" smtClean="0">
                <a:solidFill>
                  <a:srgbClr val="7030A0"/>
                </a:solidFill>
              </a:rPr>
              <a:t>Personality: the totality of an individual’s life experiences resulting in a “DNA of characteristics” which include perceptions, cognition, emotions and a  steadfast social consensus all manifesting in observable and measurable behavior.</a:t>
            </a:r>
            <a:endParaRPr lang="en-US" sz="3200" dirty="0">
              <a:solidFill>
                <a:srgbClr val="7030A0"/>
              </a:solidFill>
            </a:endParaRPr>
          </a:p>
        </p:txBody>
      </p:sp>
      <p:sp>
        <p:nvSpPr>
          <p:cNvPr id="3" name="Title 2"/>
          <p:cNvSpPr>
            <a:spLocks noGrp="1"/>
          </p:cNvSpPr>
          <p:nvPr>
            <p:ph type="title"/>
          </p:nvPr>
        </p:nvSpPr>
        <p:spPr/>
        <p:txBody>
          <a:bodyPr>
            <a:normAutofit fontScale="90000"/>
          </a:bodyPr>
          <a:lstStyle/>
          <a:p>
            <a:r>
              <a:rPr lang="en-US" dirty="0" smtClean="0"/>
              <a:t>    </a:t>
            </a:r>
            <a:r>
              <a:rPr lang="en-US" dirty="0" smtClean="0">
                <a:solidFill>
                  <a:srgbClr val="FF0000"/>
                </a:solidFill>
              </a:rPr>
              <a:t>The Role of Personality in </a:t>
            </a:r>
            <a:br>
              <a:rPr lang="en-US" dirty="0" smtClean="0">
                <a:solidFill>
                  <a:srgbClr val="FF0000"/>
                </a:solidFill>
              </a:rPr>
            </a:br>
            <a:r>
              <a:rPr lang="en-US" dirty="0">
                <a:solidFill>
                  <a:srgbClr val="FF0000"/>
                </a:solidFill>
              </a:rPr>
              <a:t> </a:t>
            </a:r>
            <a:r>
              <a:rPr lang="en-US" dirty="0" smtClean="0">
                <a:solidFill>
                  <a:srgbClr val="FF0000"/>
                </a:solidFill>
              </a:rPr>
              <a:t>            Parenting Styles       </a:t>
            </a:r>
            <a:endParaRPr lang="en-US" dirty="0">
              <a:solidFill>
                <a:srgbClr val="FF0000"/>
              </a:solidFill>
            </a:endParaRPr>
          </a:p>
        </p:txBody>
      </p:sp>
    </p:spTree>
    <p:extLst>
      <p:ext uri="{BB962C8B-B14F-4D97-AF65-F5344CB8AC3E}">
        <p14:creationId xmlns:p14="http://schemas.microsoft.com/office/powerpoint/2010/main" val="86574178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109537" indent="0">
              <a:buNone/>
            </a:pPr>
            <a:r>
              <a:rPr lang="en-US" dirty="0">
                <a:solidFill>
                  <a:srgbClr val="0070C0"/>
                </a:solidFill>
              </a:rPr>
              <a:t>Nature</a:t>
            </a:r>
            <a:r>
              <a:rPr lang="en-US" dirty="0" smtClean="0">
                <a:solidFill>
                  <a:srgbClr val="0070C0"/>
                </a:solidFill>
              </a:rPr>
              <a:t>: our “I”</a:t>
            </a:r>
            <a:endParaRPr lang="en-US" dirty="0">
              <a:solidFill>
                <a:srgbClr val="0070C0"/>
              </a:solidFill>
            </a:endParaRPr>
          </a:p>
          <a:p>
            <a:pPr marL="109537" indent="0">
              <a:buNone/>
            </a:pPr>
            <a:r>
              <a:rPr lang="en-US" dirty="0">
                <a:solidFill>
                  <a:srgbClr val="0070C0"/>
                </a:solidFill>
              </a:rPr>
              <a:t>The genetic predispositions we are born with.</a:t>
            </a:r>
          </a:p>
          <a:p>
            <a:pPr marL="109537" indent="0">
              <a:buNone/>
            </a:pPr>
            <a:endParaRPr lang="en-US" dirty="0"/>
          </a:p>
          <a:p>
            <a:pPr marL="109537" indent="0">
              <a:buNone/>
            </a:pPr>
            <a:endParaRPr lang="en-US" dirty="0"/>
          </a:p>
          <a:p>
            <a:pPr marL="109537" indent="0">
              <a:buNone/>
            </a:pPr>
            <a:r>
              <a:rPr lang="en-US" dirty="0">
                <a:solidFill>
                  <a:srgbClr val="002060"/>
                </a:solidFill>
              </a:rPr>
              <a:t>Nurture: </a:t>
            </a:r>
            <a:r>
              <a:rPr lang="en-US" dirty="0" smtClean="0">
                <a:solidFill>
                  <a:srgbClr val="002060"/>
                </a:solidFill>
              </a:rPr>
              <a:t>our “Self”</a:t>
            </a:r>
            <a:endParaRPr lang="en-US" dirty="0">
              <a:solidFill>
                <a:srgbClr val="002060"/>
              </a:solidFill>
            </a:endParaRPr>
          </a:p>
          <a:p>
            <a:pPr marL="109537" indent="0">
              <a:buNone/>
            </a:pPr>
            <a:r>
              <a:rPr lang="en-US" dirty="0">
                <a:solidFill>
                  <a:srgbClr val="002060"/>
                </a:solidFill>
              </a:rPr>
              <a:t>The environment’s impact upon our genetic predispositions</a:t>
            </a:r>
          </a:p>
          <a:p>
            <a:endParaRPr lang="en-US" dirty="0"/>
          </a:p>
        </p:txBody>
      </p:sp>
      <p:sp>
        <p:nvSpPr>
          <p:cNvPr id="3" name="Title 2"/>
          <p:cNvSpPr>
            <a:spLocks noGrp="1"/>
          </p:cNvSpPr>
          <p:nvPr>
            <p:ph type="title"/>
          </p:nvPr>
        </p:nvSpPr>
        <p:spPr/>
        <p:txBody>
          <a:bodyPr/>
          <a:lstStyle/>
          <a:p>
            <a:r>
              <a:rPr lang="en-US" dirty="0" smtClean="0"/>
              <a:t>           Nature </a:t>
            </a:r>
            <a:r>
              <a:rPr lang="en-US" dirty="0" err="1"/>
              <a:t>v</a:t>
            </a:r>
            <a:r>
              <a:rPr lang="en-US" dirty="0" err="1" smtClean="0"/>
              <a:t>s</a:t>
            </a:r>
            <a:r>
              <a:rPr lang="en-US" dirty="0" smtClean="0"/>
              <a:t> Nurture</a:t>
            </a:r>
            <a:endParaRPr lang="en-US" dirty="0"/>
          </a:p>
        </p:txBody>
      </p:sp>
    </p:spTree>
    <p:extLst>
      <p:ext uri="{BB962C8B-B14F-4D97-AF65-F5344CB8AC3E}">
        <p14:creationId xmlns:p14="http://schemas.microsoft.com/office/powerpoint/2010/main" val="14219638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solidFill>
                  <a:srgbClr val="0070C0"/>
                </a:solidFill>
              </a:rPr>
              <a:t>7</a:t>
            </a:r>
            <a:r>
              <a:rPr lang="en-US" dirty="0" smtClean="0">
                <a:solidFill>
                  <a:srgbClr val="0070C0"/>
                </a:solidFill>
              </a:rPr>
              <a:t>0</a:t>
            </a:r>
            <a:r>
              <a:rPr lang="en-US" dirty="0">
                <a:solidFill>
                  <a:srgbClr val="0070C0"/>
                </a:solidFill>
              </a:rPr>
              <a:t>% of our personality is developed from the way we are treated during our process of growing up (nurture).</a:t>
            </a:r>
          </a:p>
          <a:p>
            <a:endParaRPr lang="en-US" dirty="0"/>
          </a:p>
          <a:p>
            <a:r>
              <a:rPr lang="en-US" dirty="0">
                <a:solidFill>
                  <a:srgbClr val="002060"/>
                </a:solidFill>
              </a:rPr>
              <a:t>3</a:t>
            </a:r>
            <a:r>
              <a:rPr lang="en-US" dirty="0" smtClean="0">
                <a:solidFill>
                  <a:srgbClr val="002060"/>
                </a:solidFill>
              </a:rPr>
              <a:t>0</a:t>
            </a:r>
            <a:r>
              <a:rPr lang="en-US" dirty="0">
                <a:solidFill>
                  <a:srgbClr val="002060"/>
                </a:solidFill>
              </a:rPr>
              <a:t>% of our personality comes from our </a:t>
            </a:r>
            <a:r>
              <a:rPr lang="en-US" dirty="0" smtClean="0">
                <a:solidFill>
                  <a:srgbClr val="002060"/>
                </a:solidFill>
              </a:rPr>
              <a:t>nature, primarily physical and mental health conditions.</a:t>
            </a:r>
            <a:endParaRPr lang="en-US" dirty="0">
              <a:solidFill>
                <a:srgbClr val="002060"/>
              </a:solidFill>
            </a:endParaRPr>
          </a:p>
          <a:p>
            <a:endParaRPr lang="en-US" dirty="0"/>
          </a:p>
        </p:txBody>
      </p:sp>
      <p:sp>
        <p:nvSpPr>
          <p:cNvPr id="3" name="Title 2"/>
          <p:cNvSpPr>
            <a:spLocks noGrp="1"/>
          </p:cNvSpPr>
          <p:nvPr>
            <p:ph type="title"/>
          </p:nvPr>
        </p:nvSpPr>
        <p:spPr/>
        <p:txBody>
          <a:bodyPr/>
          <a:lstStyle/>
          <a:p>
            <a:r>
              <a:rPr lang="en-US" dirty="0" smtClean="0"/>
              <a:t>           Research Findings</a:t>
            </a:r>
            <a:endParaRPr lang="en-US" dirty="0"/>
          </a:p>
        </p:txBody>
      </p:sp>
    </p:spTree>
    <p:extLst>
      <p:ext uri="{BB962C8B-B14F-4D97-AF65-F5344CB8AC3E}">
        <p14:creationId xmlns:p14="http://schemas.microsoft.com/office/powerpoint/2010/main" val="377140370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109537" indent="0">
              <a:buNone/>
            </a:pPr>
            <a:r>
              <a:rPr lang="en-US" dirty="0" smtClean="0">
                <a:solidFill>
                  <a:schemeClr val="accent6">
                    <a:lumMod val="50000"/>
                  </a:schemeClr>
                </a:solidFill>
              </a:rPr>
              <a:t>We are born with billions of cells  that form cellular networks through neurotransmitters that need to be activated.</a:t>
            </a:r>
          </a:p>
          <a:p>
            <a:endParaRPr lang="en-US" dirty="0" smtClean="0">
              <a:solidFill>
                <a:schemeClr val="accent6">
                  <a:lumMod val="50000"/>
                </a:schemeClr>
              </a:solidFill>
            </a:endParaRPr>
          </a:p>
          <a:p>
            <a:r>
              <a:rPr lang="en-US" dirty="0" smtClean="0">
                <a:solidFill>
                  <a:schemeClr val="accent6">
                    <a:lumMod val="50000"/>
                  </a:schemeClr>
                </a:solidFill>
              </a:rPr>
              <a:t>At birth, the baby’s brain is 25% - 30% of it’s adult size and only 20% to 30% functional</a:t>
            </a:r>
          </a:p>
          <a:p>
            <a:endParaRPr lang="en-US" dirty="0" smtClean="0">
              <a:solidFill>
                <a:schemeClr val="accent6">
                  <a:lumMod val="50000"/>
                </a:schemeClr>
              </a:solidFill>
            </a:endParaRPr>
          </a:p>
          <a:p>
            <a:r>
              <a:rPr lang="en-US" dirty="0" smtClean="0">
                <a:solidFill>
                  <a:schemeClr val="accent6">
                    <a:lumMod val="50000"/>
                  </a:schemeClr>
                </a:solidFill>
              </a:rPr>
              <a:t>Interactions with other adults will stimulate the neurological connections and form networks.</a:t>
            </a:r>
          </a:p>
          <a:p>
            <a:endParaRPr lang="en-US" dirty="0" smtClean="0">
              <a:solidFill>
                <a:schemeClr val="accent6">
                  <a:lumMod val="50000"/>
                </a:schemeClr>
              </a:solidFill>
            </a:endParaRPr>
          </a:p>
          <a:p>
            <a:endParaRPr lang="en-US" dirty="0"/>
          </a:p>
        </p:txBody>
      </p:sp>
      <p:sp>
        <p:nvSpPr>
          <p:cNvPr id="3" name="Title 2"/>
          <p:cNvSpPr>
            <a:spLocks noGrp="1"/>
          </p:cNvSpPr>
          <p:nvPr>
            <p:ph type="title"/>
          </p:nvPr>
        </p:nvSpPr>
        <p:spPr/>
        <p:txBody>
          <a:bodyPr>
            <a:normAutofit fontScale="90000"/>
          </a:bodyPr>
          <a:lstStyle/>
          <a:p>
            <a:r>
              <a:rPr lang="en-US" dirty="0" smtClean="0"/>
              <a:t> </a:t>
            </a:r>
            <a:r>
              <a:rPr lang="en-US" dirty="0" smtClean="0">
                <a:solidFill>
                  <a:srgbClr val="FFC000"/>
                </a:solidFill>
              </a:rPr>
              <a:t>Understanding Brain Functioning</a:t>
            </a:r>
            <a:endParaRPr lang="en-US" dirty="0">
              <a:solidFill>
                <a:srgbClr val="FFC000"/>
              </a:solidFill>
            </a:endParaRPr>
          </a:p>
        </p:txBody>
      </p:sp>
    </p:spTree>
    <p:extLst>
      <p:ext uri="{BB962C8B-B14F-4D97-AF65-F5344CB8AC3E}">
        <p14:creationId xmlns:p14="http://schemas.microsoft.com/office/powerpoint/2010/main" val="188975489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solidFill>
                  <a:schemeClr val="accent6">
                    <a:lumMod val="50000"/>
                  </a:schemeClr>
                </a:solidFill>
              </a:rPr>
              <a:t>The baby’s brain takes in experiences through it’s senses.</a:t>
            </a:r>
          </a:p>
          <a:p>
            <a:endParaRPr lang="en-US" dirty="0">
              <a:solidFill>
                <a:schemeClr val="accent6">
                  <a:lumMod val="50000"/>
                </a:schemeClr>
              </a:solidFill>
            </a:endParaRPr>
          </a:p>
          <a:p>
            <a:r>
              <a:rPr lang="en-US" dirty="0" smtClean="0">
                <a:solidFill>
                  <a:srgbClr val="00B050"/>
                </a:solidFill>
              </a:rPr>
              <a:t>The </a:t>
            </a:r>
            <a:r>
              <a:rPr lang="en-US" dirty="0">
                <a:solidFill>
                  <a:srgbClr val="00B050"/>
                </a:solidFill>
              </a:rPr>
              <a:t>brain will normalize repeated </a:t>
            </a:r>
            <a:r>
              <a:rPr lang="en-US" dirty="0" smtClean="0">
                <a:solidFill>
                  <a:srgbClr val="00B050"/>
                </a:solidFill>
              </a:rPr>
              <a:t>experiences creating healthy or diseased networks and pathways.</a:t>
            </a:r>
          </a:p>
          <a:p>
            <a:pPr marL="109537" indent="0">
              <a:buNone/>
            </a:pPr>
            <a:endParaRPr lang="en-US" dirty="0" smtClean="0">
              <a:solidFill>
                <a:srgbClr val="00B050"/>
              </a:solidFill>
            </a:endParaRPr>
          </a:p>
          <a:p>
            <a:r>
              <a:rPr lang="en-US" dirty="0" smtClean="0">
                <a:solidFill>
                  <a:srgbClr val="7030A0"/>
                </a:solidFill>
              </a:rPr>
              <a:t>Behavior </a:t>
            </a:r>
            <a:r>
              <a:rPr lang="en-US" dirty="0">
                <a:solidFill>
                  <a:srgbClr val="7030A0"/>
                </a:solidFill>
              </a:rPr>
              <a:t>is the expression of repeated experiences – neurological pathways.</a:t>
            </a:r>
          </a:p>
          <a:p>
            <a:endParaRPr lang="en-US" dirty="0"/>
          </a:p>
        </p:txBody>
      </p:sp>
      <p:sp>
        <p:nvSpPr>
          <p:cNvPr id="3" name="Title 2"/>
          <p:cNvSpPr>
            <a:spLocks noGrp="1"/>
          </p:cNvSpPr>
          <p:nvPr>
            <p:ph type="title"/>
          </p:nvPr>
        </p:nvSpPr>
        <p:spPr/>
        <p:txBody>
          <a:bodyPr>
            <a:normAutofit fontScale="90000"/>
          </a:bodyPr>
          <a:lstStyle/>
          <a:p>
            <a:r>
              <a:rPr lang="en-US" dirty="0" smtClean="0">
                <a:solidFill>
                  <a:srgbClr val="FFC000"/>
                </a:solidFill>
              </a:rPr>
              <a:t>Understanding Brain Functioning</a:t>
            </a:r>
            <a:endParaRPr lang="en-US" dirty="0">
              <a:solidFill>
                <a:srgbClr val="FFC000"/>
              </a:solidFill>
            </a:endParaRPr>
          </a:p>
        </p:txBody>
      </p:sp>
    </p:spTree>
    <p:extLst>
      <p:ext uri="{BB962C8B-B14F-4D97-AF65-F5344CB8AC3E}">
        <p14:creationId xmlns:p14="http://schemas.microsoft.com/office/powerpoint/2010/main" val="30142226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smtClean="0">
              <a:solidFill>
                <a:srgbClr val="00B050"/>
              </a:solidFill>
            </a:endParaRPr>
          </a:p>
          <a:p>
            <a:r>
              <a:rPr lang="en-US" dirty="0" smtClean="0">
                <a:solidFill>
                  <a:srgbClr val="00B050"/>
                </a:solidFill>
              </a:rPr>
              <a:t>The “I” we refer to is our </a:t>
            </a:r>
            <a:r>
              <a:rPr lang="en-US" b="1" dirty="0" smtClean="0">
                <a:solidFill>
                  <a:srgbClr val="00B050"/>
                </a:solidFill>
              </a:rPr>
              <a:t>nature.</a:t>
            </a:r>
          </a:p>
          <a:p>
            <a:pPr marL="109537" indent="0">
              <a:buNone/>
            </a:pPr>
            <a:r>
              <a:rPr lang="en-US" dirty="0" smtClean="0">
                <a:solidFill>
                  <a:srgbClr val="00B050"/>
                </a:solidFill>
              </a:rPr>
              <a:t>Our predisposed biological characteristics.</a:t>
            </a:r>
          </a:p>
          <a:p>
            <a:endParaRPr lang="en-US" dirty="0"/>
          </a:p>
          <a:p>
            <a:endParaRPr lang="en-US" dirty="0" smtClean="0"/>
          </a:p>
          <a:p>
            <a:r>
              <a:rPr lang="en-US" dirty="0" smtClean="0">
                <a:solidFill>
                  <a:srgbClr val="00B0F0"/>
                </a:solidFill>
              </a:rPr>
              <a:t>The “Self” we refer to is created from the </a:t>
            </a:r>
            <a:r>
              <a:rPr lang="en-US" b="1" dirty="0" smtClean="0">
                <a:solidFill>
                  <a:srgbClr val="00B0F0"/>
                </a:solidFill>
              </a:rPr>
              <a:t>nurture</a:t>
            </a:r>
            <a:r>
              <a:rPr lang="en-US" dirty="0" smtClean="0">
                <a:solidFill>
                  <a:srgbClr val="00B0F0"/>
                </a:solidFill>
              </a:rPr>
              <a:t> we experience. It is the expression of the “adapted” I. </a:t>
            </a:r>
          </a:p>
          <a:p>
            <a:pPr marL="109537" indent="0">
              <a:buNone/>
            </a:pPr>
            <a:endParaRPr lang="en-US" dirty="0" smtClean="0"/>
          </a:p>
          <a:p>
            <a:endParaRPr lang="en-US" b="1" dirty="0"/>
          </a:p>
          <a:p>
            <a:endParaRPr lang="en-US" dirty="0"/>
          </a:p>
        </p:txBody>
      </p:sp>
      <p:sp>
        <p:nvSpPr>
          <p:cNvPr id="3" name="Title 2"/>
          <p:cNvSpPr>
            <a:spLocks noGrp="1"/>
          </p:cNvSpPr>
          <p:nvPr>
            <p:ph type="title"/>
          </p:nvPr>
        </p:nvSpPr>
        <p:spPr/>
        <p:txBody>
          <a:bodyPr>
            <a:normAutofit fontScale="90000"/>
          </a:bodyPr>
          <a:lstStyle/>
          <a:p>
            <a:r>
              <a:rPr lang="en-US" dirty="0" smtClean="0"/>
              <a:t> </a:t>
            </a:r>
            <a:r>
              <a:rPr lang="en-US" dirty="0" smtClean="0">
                <a:solidFill>
                  <a:srgbClr val="FFC000"/>
                </a:solidFill>
              </a:rPr>
              <a:t>The I and the Creation of the  Self</a:t>
            </a:r>
            <a:endParaRPr lang="en-US" dirty="0">
              <a:solidFill>
                <a:srgbClr val="FFC000"/>
              </a:solidFill>
            </a:endParaRPr>
          </a:p>
        </p:txBody>
      </p:sp>
    </p:spTree>
    <p:extLst>
      <p:ext uri="{BB962C8B-B14F-4D97-AF65-F5344CB8AC3E}">
        <p14:creationId xmlns:p14="http://schemas.microsoft.com/office/powerpoint/2010/main" val="309206375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109537" indent="0">
              <a:buNone/>
            </a:pPr>
            <a:r>
              <a:rPr lang="en-US" sz="2800" dirty="0" smtClean="0">
                <a:solidFill>
                  <a:srgbClr val="002060"/>
                </a:solidFill>
              </a:rPr>
              <a:t>80% of the word communication we use is internal.</a:t>
            </a:r>
          </a:p>
          <a:p>
            <a:pPr marL="109537" indent="0">
              <a:buNone/>
            </a:pPr>
            <a:r>
              <a:rPr lang="en-US" sz="2800" dirty="0" smtClean="0">
                <a:solidFill>
                  <a:srgbClr val="002060"/>
                </a:solidFill>
              </a:rPr>
              <a:t>20% is actually verbalized</a:t>
            </a:r>
          </a:p>
          <a:p>
            <a:pPr marL="109537" indent="0">
              <a:buNone/>
            </a:pPr>
            <a:endParaRPr lang="en-US" sz="2800" dirty="0" smtClean="0"/>
          </a:p>
          <a:p>
            <a:pPr marL="109537" indent="0">
              <a:buNone/>
            </a:pPr>
            <a:r>
              <a:rPr lang="en-US" sz="2800" dirty="0" smtClean="0"/>
              <a:t>“</a:t>
            </a:r>
            <a:r>
              <a:rPr lang="en-US" sz="2800" dirty="0" smtClean="0">
                <a:solidFill>
                  <a:srgbClr val="FF0000"/>
                </a:solidFill>
              </a:rPr>
              <a:t>I hate myself!”</a:t>
            </a:r>
          </a:p>
          <a:p>
            <a:pPr marL="109537" indent="0">
              <a:buNone/>
            </a:pPr>
            <a:r>
              <a:rPr lang="en-US" sz="2800" dirty="0" smtClean="0">
                <a:solidFill>
                  <a:srgbClr val="FF0000"/>
                </a:solidFill>
              </a:rPr>
              <a:t>“I can stand being with my self!”</a:t>
            </a:r>
          </a:p>
          <a:p>
            <a:pPr marL="109537" indent="0">
              <a:buNone/>
            </a:pPr>
            <a:r>
              <a:rPr lang="en-US" sz="2800" dirty="0" smtClean="0">
                <a:solidFill>
                  <a:srgbClr val="FF0000"/>
                </a:solidFill>
              </a:rPr>
              <a:t>“I need to take better care of myself”</a:t>
            </a:r>
          </a:p>
          <a:p>
            <a:pPr marL="109537" indent="0">
              <a:buNone/>
            </a:pPr>
            <a:r>
              <a:rPr lang="en-US" sz="2800" dirty="0" smtClean="0">
                <a:solidFill>
                  <a:srgbClr val="FF0000"/>
                </a:solidFill>
              </a:rPr>
              <a:t>“Think I’ll do something for myself tonight!”</a:t>
            </a:r>
          </a:p>
          <a:p>
            <a:pPr marL="109537" indent="0">
              <a:buNone/>
            </a:pPr>
            <a:r>
              <a:rPr lang="en-US" sz="2800" dirty="0" smtClean="0">
                <a:solidFill>
                  <a:srgbClr val="FF0000"/>
                </a:solidFill>
              </a:rPr>
              <a:t>“I took myself shopping last night”</a:t>
            </a:r>
          </a:p>
          <a:p>
            <a:pPr marL="109537" indent="0">
              <a:buNone/>
            </a:pPr>
            <a:endParaRPr lang="en-US" sz="2800" dirty="0" smtClean="0"/>
          </a:p>
          <a:p>
            <a:pPr marL="109537" indent="0">
              <a:buNone/>
            </a:pPr>
            <a:endParaRPr lang="en-US" dirty="0" smtClean="0"/>
          </a:p>
          <a:p>
            <a:pPr marL="109537" indent="0">
              <a:buNone/>
            </a:pPr>
            <a:endParaRPr lang="en-US" dirty="0"/>
          </a:p>
          <a:p>
            <a:pPr marL="109537" indent="0">
              <a:buNone/>
            </a:pPr>
            <a:endParaRPr lang="en-US" dirty="0"/>
          </a:p>
          <a:p>
            <a:pPr marL="109537" indent="0">
              <a:buNone/>
            </a:pPr>
            <a:endParaRPr lang="en-US" dirty="0"/>
          </a:p>
        </p:txBody>
      </p:sp>
      <p:sp>
        <p:nvSpPr>
          <p:cNvPr id="3" name="Title 2"/>
          <p:cNvSpPr>
            <a:spLocks noGrp="1"/>
          </p:cNvSpPr>
          <p:nvPr>
            <p:ph type="title"/>
          </p:nvPr>
        </p:nvSpPr>
        <p:spPr/>
        <p:txBody>
          <a:bodyPr>
            <a:normAutofit fontScale="90000"/>
          </a:bodyPr>
          <a:lstStyle/>
          <a:p>
            <a:r>
              <a:rPr lang="en-US" dirty="0" smtClean="0"/>
              <a:t> </a:t>
            </a:r>
            <a:r>
              <a:rPr lang="en-US" dirty="0" smtClean="0">
                <a:solidFill>
                  <a:srgbClr val="FFC000"/>
                </a:solidFill>
              </a:rPr>
              <a:t>Internal Voices and Conversations</a:t>
            </a:r>
            <a:endParaRPr lang="en-US" dirty="0">
              <a:solidFill>
                <a:srgbClr val="FFC000"/>
              </a:solidFill>
            </a:endParaRPr>
          </a:p>
        </p:txBody>
      </p:sp>
    </p:spTree>
    <p:extLst>
      <p:ext uri="{BB962C8B-B14F-4D97-AF65-F5344CB8AC3E}">
        <p14:creationId xmlns:p14="http://schemas.microsoft.com/office/powerpoint/2010/main" val="119461315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109537" indent="0">
              <a:buNone/>
            </a:pPr>
            <a:r>
              <a:rPr lang="en-US" sz="3600" dirty="0">
                <a:solidFill>
                  <a:srgbClr val="002060"/>
                </a:solidFill>
              </a:rPr>
              <a:t>Homer Simpson</a:t>
            </a:r>
            <a:r>
              <a:rPr lang="en-US" sz="3600" dirty="0" smtClean="0">
                <a:solidFill>
                  <a:srgbClr val="002060"/>
                </a:solidFill>
              </a:rPr>
              <a:t>:</a:t>
            </a:r>
            <a:endParaRPr lang="en-US" sz="3600" dirty="0">
              <a:solidFill>
                <a:srgbClr val="002060"/>
              </a:solidFill>
            </a:endParaRPr>
          </a:p>
          <a:p>
            <a:pPr marL="109537" indent="0">
              <a:buNone/>
            </a:pPr>
            <a:r>
              <a:rPr lang="en-US" sz="3600" dirty="0">
                <a:solidFill>
                  <a:srgbClr val="002060"/>
                </a:solidFill>
              </a:rPr>
              <a:t>“Shut up brain or I’ll stab you with a Q-tip.”</a:t>
            </a:r>
          </a:p>
          <a:p>
            <a:endParaRPr lang="en-US" dirty="0"/>
          </a:p>
        </p:txBody>
      </p:sp>
      <p:sp>
        <p:nvSpPr>
          <p:cNvPr id="3" name="Title 2"/>
          <p:cNvSpPr>
            <a:spLocks noGrp="1"/>
          </p:cNvSpPr>
          <p:nvPr>
            <p:ph type="title"/>
          </p:nvPr>
        </p:nvSpPr>
        <p:spPr/>
        <p:txBody>
          <a:bodyPr/>
          <a:lstStyle/>
          <a:p>
            <a:r>
              <a:rPr lang="en-US" dirty="0" smtClean="0"/>
              <a:t>  </a:t>
            </a:r>
            <a:endParaRPr lang="en-US" dirty="0"/>
          </a:p>
        </p:txBody>
      </p:sp>
    </p:spTree>
    <p:extLst>
      <p:ext uri="{BB962C8B-B14F-4D97-AF65-F5344CB8AC3E}">
        <p14:creationId xmlns:p14="http://schemas.microsoft.com/office/powerpoint/2010/main" val="392585850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smtClean="0"/>
          </a:p>
          <a:p>
            <a:r>
              <a:rPr lang="en-US" dirty="0" smtClean="0">
                <a:solidFill>
                  <a:srgbClr val="C00000"/>
                </a:solidFill>
              </a:rPr>
              <a:t>Human beings are born with the biological predisposition to form and sustain long term positive nurturing relationships.</a:t>
            </a:r>
          </a:p>
          <a:p>
            <a:endParaRPr lang="en-US" dirty="0"/>
          </a:p>
          <a:p>
            <a:r>
              <a:rPr lang="en-US" dirty="0" smtClean="0">
                <a:solidFill>
                  <a:srgbClr val="00B050"/>
                </a:solidFill>
              </a:rPr>
              <a:t>Babies are primed to relate to people and faces and elicit “bonding” reactions</a:t>
            </a:r>
          </a:p>
          <a:p>
            <a:endParaRPr lang="en-US" dirty="0"/>
          </a:p>
          <a:p>
            <a:r>
              <a:rPr lang="en-US" dirty="0" smtClean="0">
                <a:solidFill>
                  <a:srgbClr val="0070C0"/>
                </a:solidFill>
              </a:rPr>
              <a:t>Birthing processes have changed</a:t>
            </a:r>
          </a:p>
          <a:p>
            <a:endParaRPr lang="en-US" dirty="0" smtClean="0"/>
          </a:p>
        </p:txBody>
      </p:sp>
      <p:sp>
        <p:nvSpPr>
          <p:cNvPr id="3" name="Title 2"/>
          <p:cNvSpPr>
            <a:spLocks noGrp="1"/>
          </p:cNvSpPr>
          <p:nvPr>
            <p:ph type="title"/>
          </p:nvPr>
        </p:nvSpPr>
        <p:spPr/>
        <p:txBody>
          <a:bodyPr>
            <a:normAutofit fontScale="90000"/>
          </a:bodyPr>
          <a:lstStyle/>
          <a:p>
            <a:r>
              <a:rPr lang="en-US" dirty="0" smtClean="0"/>
              <a:t> </a:t>
            </a:r>
            <a:r>
              <a:rPr lang="en-US" dirty="0" smtClean="0">
                <a:solidFill>
                  <a:srgbClr val="FFC000"/>
                </a:solidFill>
              </a:rPr>
              <a:t>Positive Predispositions of Nature</a:t>
            </a:r>
            <a:endParaRPr lang="en-US" dirty="0">
              <a:solidFill>
                <a:srgbClr val="FFC000"/>
              </a:solidFill>
            </a:endParaRPr>
          </a:p>
        </p:txBody>
      </p:sp>
    </p:spTree>
    <p:extLst>
      <p:ext uri="{BB962C8B-B14F-4D97-AF65-F5344CB8AC3E}">
        <p14:creationId xmlns:p14="http://schemas.microsoft.com/office/powerpoint/2010/main" val="35410495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533400"/>
            <a:ext cx="8229600" cy="5287962"/>
          </a:xfrm>
        </p:spPr>
        <p:txBody>
          <a:bodyPr/>
          <a:lstStyle/>
          <a:p>
            <a:r>
              <a:rPr lang="en-US" dirty="0" smtClean="0">
                <a:solidFill>
                  <a:srgbClr val="002060"/>
                </a:solidFill>
              </a:rPr>
              <a:t>Newborns prefer pictures of their own mother’s face to those of strangers.</a:t>
            </a:r>
          </a:p>
          <a:p>
            <a:endParaRPr lang="en-US" dirty="0" smtClean="0">
              <a:solidFill>
                <a:srgbClr val="139D41"/>
              </a:solidFill>
            </a:endParaRPr>
          </a:p>
          <a:p>
            <a:r>
              <a:rPr lang="en-US" dirty="0" smtClean="0">
                <a:solidFill>
                  <a:srgbClr val="139D41"/>
                </a:solidFill>
              </a:rPr>
              <a:t>Newborns prefer to look at pictures of faces with eyes open.</a:t>
            </a:r>
          </a:p>
          <a:p>
            <a:endParaRPr lang="en-US" dirty="0"/>
          </a:p>
          <a:p>
            <a:r>
              <a:rPr lang="en-US" dirty="0" smtClean="0">
                <a:solidFill>
                  <a:srgbClr val="FF0000"/>
                </a:solidFill>
              </a:rPr>
              <a:t>Newborns  prefer to look at conventionally</a:t>
            </a:r>
            <a:endParaRPr lang="en-US" dirty="0">
              <a:solidFill>
                <a:srgbClr val="FF0000"/>
              </a:solidFill>
            </a:endParaRPr>
          </a:p>
          <a:p>
            <a:pPr marL="109537" indent="0">
              <a:buNone/>
            </a:pPr>
            <a:r>
              <a:rPr lang="en-US" dirty="0" smtClean="0">
                <a:solidFill>
                  <a:srgbClr val="FF0000"/>
                </a:solidFill>
              </a:rPr>
              <a:t>  attractive faces looking longer at the same    faces that adults find attractive.</a:t>
            </a:r>
          </a:p>
          <a:p>
            <a:endParaRPr lang="en-US" dirty="0" smtClean="0"/>
          </a:p>
          <a:p>
            <a:r>
              <a:rPr lang="en-US" dirty="0">
                <a:solidFill>
                  <a:srgbClr val="002060"/>
                </a:solidFill>
              </a:rPr>
              <a:t>Mothers and babies often seek out each others eyes after birth.</a:t>
            </a:r>
          </a:p>
          <a:p>
            <a:endParaRPr lang="en-US" dirty="0"/>
          </a:p>
          <a:p>
            <a:pPr marL="109537" indent="0">
              <a:buNone/>
            </a:pPr>
            <a:endParaRPr lang="en-US" dirty="0" smtClean="0"/>
          </a:p>
          <a:p>
            <a:endParaRPr lang="en-US" dirty="0"/>
          </a:p>
          <a:p>
            <a:endParaRPr lang="en-US" dirty="0"/>
          </a:p>
        </p:txBody>
      </p:sp>
    </p:spTree>
    <p:extLst>
      <p:ext uri="{BB962C8B-B14F-4D97-AF65-F5344CB8AC3E}">
        <p14:creationId xmlns:p14="http://schemas.microsoft.com/office/powerpoint/2010/main" val="29778918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600200"/>
            <a:ext cx="8229600" cy="4525962"/>
          </a:xfrm>
        </p:spPr>
        <p:txBody>
          <a:bodyPr/>
          <a:lstStyle/>
          <a:p>
            <a:pPr marL="109537" indent="0">
              <a:buNone/>
            </a:pPr>
            <a:r>
              <a:rPr lang="en-US" sz="2800" dirty="0" smtClean="0">
                <a:solidFill>
                  <a:srgbClr val="0070C0"/>
                </a:solidFill>
              </a:rPr>
              <a:t>Author:</a:t>
            </a:r>
          </a:p>
          <a:p>
            <a:pPr marL="109537" indent="0">
              <a:buNone/>
            </a:pPr>
            <a:r>
              <a:rPr lang="en-US" sz="2800" dirty="0" smtClean="0">
                <a:solidFill>
                  <a:srgbClr val="0070C0"/>
                </a:solidFill>
              </a:rPr>
              <a:t> </a:t>
            </a:r>
            <a:r>
              <a:rPr lang="en-US" sz="2800" dirty="0">
                <a:solidFill>
                  <a:srgbClr val="0070C0"/>
                </a:solidFill>
              </a:rPr>
              <a:t>Nurturing Parenting Programs </a:t>
            </a:r>
          </a:p>
          <a:p>
            <a:pPr marL="109537" indent="0">
              <a:buNone/>
            </a:pPr>
            <a:r>
              <a:rPr lang="en-US" sz="2800" dirty="0">
                <a:solidFill>
                  <a:srgbClr val="0070C0"/>
                </a:solidFill>
              </a:rPr>
              <a:t> </a:t>
            </a:r>
            <a:r>
              <a:rPr lang="en-US" sz="2800" dirty="0" smtClean="0">
                <a:solidFill>
                  <a:srgbClr val="0070C0"/>
                </a:solidFill>
              </a:rPr>
              <a:t>Adult </a:t>
            </a:r>
            <a:r>
              <a:rPr lang="en-US" sz="2800" dirty="0">
                <a:solidFill>
                  <a:srgbClr val="0070C0"/>
                </a:solidFill>
              </a:rPr>
              <a:t>Adolescent Parenting Inventory (AAPI</a:t>
            </a:r>
            <a:r>
              <a:rPr lang="en-US" sz="2800" dirty="0" smtClean="0">
                <a:solidFill>
                  <a:srgbClr val="0070C0"/>
                </a:solidFill>
              </a:rPr>
              <a:t>)</a:t>
            </a:r>
          </a:p>
          <a:p>
            <a:pPr marL="109537" indent="0">
              <a:buNone/>
            </a:pPr>
            <a:endParaRPr lang="en-US" sz="2800" dirty="0"/>
          </a:p>
          <a:p>
            <a:pPr marL="109537" indent="0">
              <a:buNone/>
            </a:pPr>
            <a:r>
              <a:rPr lang="en-US" sz="2800" dirty="0" smtClean="0">
                <a:solidFill>
                  <a:srgbClr val="FF0000"/>
                </a:solidFill>
              </a:rPr>
              <a:t>Executive Director:</a:t>
            </a:r>
          </a:p>
          <a:p>
            <a:pPr marL="109537" indent="0">
              <a:buNone/>
            </a:pPr>
            <a:r>
              <a:rPr lang="en-US" sz="2800" dirty="0" smtClean="0">
                <a:solidFill>
                  <a:srgbClr val="FF0000"/>
                </a:solidFill>
              </a:rPr>
              <a:t>Family Nurturing Centers, International</a:t>
            </a:r>
          </a:p>
          <a:p>
            <a:pPr marL="109537" indent="0">
              <a:buNone/>
            </a:pPr>
            <a:endParaRPr lang="en-US" sz="2800" dirty="0">
              <a:solidFill>
                <a:srgbClr val="660066"/>
              </a:solidFill>
            </a:endParaRPr>
          </a:p>
          <a:p>
            <a:pPr marL="109537" indent="0">
              <a:buNone/>
            </a:pPr>
            <a:r>
              <a:rPr lang="en-US" sz="2800" dirty="0" smtClean="0">
                <a:solidFill>
                  <a:srgbClr val="7030A0"/>
                </a:solidFill>
              </a:rPr>
              <a:t>Asheville, North Carolina</a:t>
            </a:r>
          </a:p>
          <a:p>
            <a:pPr marL="109537" indent="0">
              <a:buNone/>
            </a:pPr>
            <a:endParaRPr lang="en-US" sz="2800" dirty="0"/>
          </a:p>
          <a:p>
            <a:pPr marL="109537" indent="0">
              <a:buNone/>
            </a:pPr>
            <a:endParaRPr lang="en-US" dirty="0"/>
          </a:p>
        </p:txBody>
      </p:sp>
      <p:sp>
        <p:nvSpPr>
          <p:cNvPr id="3" name="Title 2"/>
          <p:cNvSpPr>
            <a:spLocks noGrp="1"/>
          </p:cNvSpPr>
          <p:nvPr>
            <p:ph type="title"/>
          </p:nvPr>
        </p:nvSpPr>
        <p:spPr>
          <a:xfrm>
            <a:off x="457200" y="457200"/>
            <a:ext cx="8229600" cy="1143000"/>
          </a:xfrm>
        </p:spPr>
        <p:txBody>
          <a:bodyPr>
            <a:normAutofit fontScale="90000"/>
          </a:bodyPr>
          <a:lstStyle/>
          <a:p>
            <a:r>
              <a:rPr lang="en-US" sz="4000" dirty="0">
                <a:solidFill>
                  <a:srgbClr val="00B050"/>
                </a:solidFill>
                <a:effectLst/>
              </a:rPr>
              <a:t>Stephen J. Bavolek, Ph.D.  “Dr</a:t>
            </a:r>
            <a:r>
              <a:rPr lang="en-US" sz="4000" dirty="0" smtClean="0">
                <a:solidFill>
                  <a:srgbClr val="00B050"/>
                </a:solidFill>
                <a:effectLst/>
              </a:rPr>
              <a:t>. B</a:t>
            </a:r>
            <a:r>
              <a:rPr lang="en-US" sz="4000" dirty="0">
                <a:solidFill>
                  <a:srgbClr val="00B050"/>
                </a:solidFill>
                <a:effectLst/>
              </a:rPr>
              <a:t>”</a:t>
            </a:r>
            <a:r>
              <a:rPr lang="en-US" sz="4400" dirty="0"/>
              <a:t/>
            </a:r>
            <a:br>
              <a:rPr lang="en-US" sz="4400" dirty="0"/>
            </a:br>
            <a:endParaRPr lang="en-US" dirty="0"/>
          </a:p>
        </p:txBody>
      </p:sp>
    </p:spTree>
    <p:extLst>
      <p:ext uri="{BB962C8B-B14F-4D97-AF65-F5344CB8AC3E}">
        <p14:creationId xmlns:p14="http://schemas.microsoft.com/office/powerpoint/2010/main" val="356749131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solidFill>
                  <a:srgbClr val="0070C0"/>
                </a:solidFill>
              </a:rPr>
              <a:t>Newborns show clear preferences for their own mother’s voice. </a:t>
            </a:r>
          </a:p>
          <a:p>
            <a:endParaRPr lang="en-US" dirty="0" smtClean="0"/>
          </a:p>
          <a:p>
            <a:r>
              <a:rPr lang="en-US" dirty="0" smtClean="0">
                <a:solidFill>
                  <a:srgbClr val="FF0000"/>
                </a:solidFill>
              </a:rPr>
              <a:t>Heart beats change when hearing tapes of their mother’s voice as opposed to a stranger’s voice.</a:t>
            </a:r>
          </a:p>
          <a:p>
            <a:endParaRPr lang="en-US" dirty="0">
              <a:solidFill>
                <a:srgbClr val="EB3D94"/>
              </a:solidFill>
            </a:endParaRPr>
          </a:p>
          <a:p>
            <a:r>
              <a:rPr lang="en-US" dirty="0" smtClean="0">
                <a:solidFill>
                  <a:srgbClr val="EB3D94"/>
                </a:solidFill>
              </a:rPr>
              <a:t>Newborns can also distinguish their father’s voice from the voices of other men.</a:t>
            </a:r>
          </a:p>
        </p:txBody>
      </p:sp>
      <p:sp>
        <p:nvSpPr>
          <p:cNvPr id="3" name="Title 2"/>
          <p:cNvSpPr>
            <a:spLocks noGrp="1"/>
          </p:cNvSpPr>
          <p:nvPr>
            <p:ph type="title"/>
          </p:nvPr>
        </p:nvSpPr>
        <p:spPr/>
        <p:txBody>
          <a:bodyPr/>
          <a:lstStyle/>
          <a:p>
            <a:r>
              <a:rPr lang="en-US" dirty="0" smtClean="0"/>
              <a:t>  </a:t>
            </a:r>
            <a:endParaRPr lang="en-US" dirty="0"/>
          </a:p>
        </p:txBody>
      </p:sp>
    </p:spTree>
    <p:extLst>
      <p:ext uri="{BB962C8B-B14F-4D97-AF65-F5344CB8AC3E}">
        <p14:creationId xmlns:p14="http://schemas.microsoft.com/office/powerpoint/2010/main" val="106581661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solidFill>
                  <a:srgbClr val="002060"/>
                </a:solidFill>
              </a:rPr>
              <a:t>Marshall Klaus (1998) described the newborn’s capacity moments after birth to crawl towards it’s mother’s breast and find the nipple inching forward with its legs. </a:t>
            </a:r>
          </a:p>
          <a:p>
            <a:endParaRPr lang="en-US" dirty="0"/>
          </a:p>
          <a:p>
            <a:r>
              <a:rPr lang="en-US" dirty="0" smtClean="0">
                <a:solidFill>
                  <a:schemeClr val="accent6">
                    <a:lumMod val="50000"/>
                  </a:schemeClr>
                </a:solidFill>
              </a:rPr>
              <a:t>Most babies can do this if they are not washed after birth.</a:t>
            </a:r>
          </a:p>
          <a:p>
            <a:endParaRPr lang="en-US" dirty="0"/>
          </a:p>
          <a:p>
            <a:r>
              <a:rPr lang="en-US" dirty="0" smtClean="0">
                <a:solidFill>
                  <a:srgbClr val="00B050"/>
                </a:solidFill>
              </a:rPr>
              <a:t>Smell is central.</a:t>
            </a:r>
            <a:endParaRPr lang="en-US" dirty="0">
              <a:solidFill>
                <a:srgbClr val="00B050"/>
              </a:solidFill>
            </a:endParaRPr>
          </a:p>
        </p:txBody>
      </p:sp>
      <p:sp>
        <p:nvSpPr>
          <p:cNvPr id="4" name="Title 3"/>
          <p:cNvSpPr>
            <a:spLocks noGrp="1"/>
          </p:cNvSpPr>
          <p:nvPr>
            <p:ph type="title"/>
          </p:nvPr>
        </p:nvSpPr>
        <p:spPr/>
        <p:txBody>
          <a:bodyPr/>
          <a:lstStyle/>
          <a:p>
            <a:r>
              <a:rPr lang="en-US" dirty="0" smtClean="0">
                <a:solidFill>
                  <a:srgbClr val="FFC000"/>
                </a:solidFill>
              </a:rPr>
              <a:t>       Research in Bonding</a:t>
            </a:r>
            <a:endParaRPr lang="en-US" dirty="0">
              <a:solidFill>
                <a:srgbClr val="FFC000"/>
              </a:solidFill>
            </a:endParaRPr>
          </a:p>
        </p:txBody>
      </p:sp>
    </p:spTree>
    <p:extLst>
      <p:ext uri="{BB962C8B-B14F-4D97-AF65-F5344CB8AC3E}">
        <p14:creationId xmlns:p14="http://schemas.microsoft.com/office/powerpoint/2010/main" val="26057568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109537" indent="0">
              <a:buNone/>
            </a:pPr>
            <a:r>
              <a:rPr lang="en-US" dirty="0">
                <a:solidFill>
                  <a:srgbClr val="7030A0"/>
                </a:solidFill>
              </a:rPr>
              <a:t>ADHD- Attention Deficit Hyperactivity </a:t>
            </a:r>
            <a:r>
              <a:rPr lang="en-US" dirty="0" smtClean="0">
                <a:solidFill>
                  <a:srgbClr val="7030A0"/>
                </a:solidFill>
              </a:rPr>
              <a:t>Disorder</a:t>
            </a:r>
          </a:p>
          <a:p>
            <a:pPr marL="109537" indent="0">
              <a:buNone/>
            </a:pPr>
            <a:endParaRPr lang="en-US" dirty="0">
              <a:solidFill>
                <a:srgbClr val="7030A0"/>
              </a:solidFill>
            </a:endParaRPr>
          </a:p>
          <a:p>
            <a:pPr marL="109537" indent="0">
              <a:buNone/>
            </a:pPr>
            <a:r>
              <a:rPr lang="en-US" dirty="0">
                <a:solidFill>
                  <a:srgbClr val="7030A0"/>
                </a:solidFill>
              </a:rPr>
              <a:t>Alcohol addiction</a:t>
            </a:r>
          </a:p>
          <a:p>
            <a:pPr marL="109537" indent="0">
              <a:buNone/>
            </a:pPr>
            <a:endParaRPr lang="en-US" dirty="0">
              <a:solidFill>
                <a:srgbClr val="7030A0"/>
              </a:solidFill>
            </a:endParaRPr>
          </a:p>
          <a:p>
            <a:pPr marL="109537" indent="0">
              <a:buNone/>
            </a:pPr>
            <a:r>
              <a:rPr lang="en-US" dirty="0">
                <a:solidFill>
                  <a:srgbClr val="7030A0"/>
                </a:solidFill>
              </a:rPr>
              <a:t>Depression and other mental health  conditions</a:t>
            </a:r>
          </a:p>
          <a:p>
            <a:pPr marL="109537" indent="0">
              <a:buNone/>
            </a:pPr>
            <a:endParaRPr lang="en-US" dirty="0">
              <a:solidFill>
                <a:srgbClr val="7030A0"/>
              </a:solidFill>
            </a:endParaRPr>
          </a:p>
          <a:p>
            <a:pPr marL="109537" indent="0">
              <a:buNone/>
            </a:pPr>
            <a:r>
              <a:rPr lang="en-US" dirty="0" smtClean="0">
                <a:solidFill>
                  <a:srgbClr val="7030A0"/>
                </a:solidFill>
              </a:rPr>
              <a:t>Temperament</a:t>
            </a:r>
          </a:p>
          <a:p>
            <a:pPr marL="109537" indent="0">
              <a:buNone/>
            </a:pPr>
            <a:endParaRPr lang="en-US" dirty="0">
              <a:solidFill>
                <a:srgbClr val="7030A0"/>
              </a:solidFill>
            </a:endParaRPr>
          </a:p>
          <a:p>
            <a:pPr marL="109537" indent="0">
              <a:buNone/>
            </a:pPr>
            <a:r>
              <a:rPr lang="en-US" dirty="0" smtClean="0">
                <a:solidFill>
                  <a:srgbClr val="7030A0"/>
                </a:solidFill>
              </a:rPr>
              <a:t>Predisposition to certain cancers and illnesses</a:t>
            </a:r>
            <a:endParaRPr lang="en-US" dirty="0">
              <a:solidFill>
                <a:srgbClr val="7030A0"/>
              </a:solidFill>
            </a:endParaRPr>
          </a:p>
          <a:p>
            <a:pPr marL="109537" indent="0">
              <a:buNone/>
            </a:pPr>
            <a:r>
              <a:rPr lang="en-US" dirty="0"/>
              <a:t>              </a:t>
            </a:r>
          </a:p>
          <a:p>
            <a:endParaRPr lang="en-US" dirty="0"/>
          </a:p>
        </p:txBody>
      </p:sp>
      <p:sp>
        <p:nvSpPr>
          <p:cNvPr id="3" name="Title 2"/>
          <p:cNvSpPr>
            <a:spLocks noGrp="1"/>
          </p:cNvSpPr>
          <p:nvPr>
            <p:ph type="title"/>
          </p:nvPr>
        </p:nvSpPr>
        <p:spPr/>
        <p:txBody>
          <a:bodyPr>
            <a:normAutofit/>
          </a:bodyPr>
          <a:lstStyle/>
          <a:p>
            <a:r>
              <a:rPr lang="en-US" sz="3200" dirty="0" smtClean="0">
                <a:solidFill>
                  <a:schemeClr val="accent6">
                    <a:lumMod val="50000"/>
                  </a:schemeClr>
                </a:solidFill>
              </a:rPr>
              <a:t>Undesirable Predispositions of Nature</a:t>
            </a:r>
            <a:endParaRPr lang="en-US" sz="3200" dirty="0">
              <a:solidFill>
                <a:schemeClr val="accent6">
                  <a:lumMod val="50000"/>
                </a:schemeClr>
              </a:solidFill>
            </a:endParaRPr>
          </a:p>
        </p:txBody>
      </p:sp>
    </p:spTree>
    <p:extLst>
      <p:ext uri="{BB962C8B-B14F-4D97-AF65-F5344CB8AC3E}">
        <p14:creationId xmlns:p14="http://schemas.microsoft.com/office/powerpoint/2010/main" val="39464510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400" dirty="0" smtClean="0">
                <a:solidFill>
                  <a:srgbClr val="139D41"/>
                </a:solidFill>
              </a:rPr>
              <a:t>Researchers now agree that certain negative characteristics of nature can be “nurtured” out in future generations.</a:t>
            </a:r>
          </a:p>
          <a:p>
            <a:endParaRPr lang="en-US" sz="2400" dirty="0">
              <a:solidFill>
                <a:srgbClr val="002060"/>
              </a:solidFill>
            </a:endParaRPr>
          </a:p>
          <a:p>
            <a:r>
              <a:rPr lang="en-US" sz="2400" dirty="0" smtClean="0">
                <a:solidFill>
                  <a:srgbClr val="002060"/>
                </a:solidFill>
              </a:rPr>
              <a:t>Epigenetics is showing how your environment and your choices can influence your genetic code as well as your children’s genetic code.</a:t>
            </a:r>
          </a:p>
          <a:p>
            <a:endParaRPr lang="en-US" sz="2400" dirty="0"/>
          </a:p>
          <a:p>
            <a:r>
              <a:rPr lang="en-US" sz="2400" dirty="0" smtClean="0">
                <a:solidFill>
                  <a:schemeClr val="accent6">
                    <a:lumMod val="50000"/>
                  </a:schemeClr>
                </a:solidFill>
              </a:rPr>
              <a:t>Example: Diet, stress and prenatal nutrition can make an imprint on genes that is passed to the next generation.</a:t>
            </a:r>
            <a:endParaRPr lang="en-US" sz="2400" dirty="0">
              <a:solidFill>
                <a:schemeClr val="accent6">
                  <a:lumMod val="50000"/>
                </a:schemeClr>
              </a:solidFill>
            </a:endParaRPr>
          </a:p>
        </p:txBody>
      </p:sp>
      <p:sp>
        <p:nvSpPr>
          <p:cNvPr id="3" name="Title 2"/>
          <p:cNvSpPr>
            <a:spLocks noGrp="1"/>
          </p:cNvSpPr>
          <p:nvPr>
            <p:ph type="title"/>
          </p:nvPr>
        </p:nvSpPr>
        <p:spPr/>
        <p:txBody>
          <a:bodyPr/>
          <a:lstStyle/>
          <a:p>
            <a:r>
              <a:rPr lang="en-US" dirty="0" smtClean="0"/>
              <a:t>      Research on Nurture</a:t>
            </a:r>
            <a:endParaRPr lang="en-US" dirty="0"/>
          </a:p>
        </p:txBody>
      </p:sp>
    </p:spTree>
    <p:extLst>
      <p:ext uri="{BB962C8B-B14F-4D97-AF65-F5344CB8AC3E}">
        <p14:creationId xmlns:p14="http://schemas.microsoft.com/office/powerpoint/2010/main" val="31852846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Content Placeholder 1"/>
          <p:cNvSpPr>
            <a:spLocks noGrp="1"/>
          </p:cNvSpPr>
          <p:nvPr>
            <p:ph idx="1"/>
          </p:nvPr>
        </p:nvSpPr>
        <p:spPr/>
        <p:txBody>
          <a:bodyPr/>
          <a:lstStyle/>
          <a:p>
            <a:pPr>
              <a:defRPr/>
            </a:pPr>
            <a:r>
              <a:rPr lang="en-US" dirty="0" smtClean="0"/>
              <a:t>The word </a:t>
            </a:r>
            <a:r>
              <a:rPr lang="en-US" b="1" dirty="0" smtClean="0"/>
              <a:t>nurturing</a:t>
            </a:r>
            <a:r>
              <a:rPr lang="en-US" dirty="0" smtClean="0"/>
              <a:t> comes from the Latin word </a:t>
            </a:r>
            <a:r>
              <a:rPr lang="en-US" sz="4400" b="1" dirty="0" smtClean="0">
                <a:solidFill>
                  <a:srgbClr val="FF0000"/>
                </a:solidFill>
              </a:rPr>
              <a:t>nu tri </a:t>
            </a:r>
            <a:r>
              <a:rPr lang="en-US" sz="4400" b="1" dirty="0" err="1" smtClean="0">
                <a:solidFill>
                  <a:srgbClr val="FF0000"/>
                </a:solidFill>
              </a:rPr>
              <a:t>tura</a:t>
            </a:r>
            <a:r>
              <a:rPr lang="en-US" sz="4400" b="1" dirty="0" smtClean="0">
                <a:solidFill>
                  <a:srgbClr val="FF0000"/>
                </a:solidFill>
              </a:rPr>
              <a:t>:</a:t>
            </a:r>
            <a:endParaRPr lang="en-US" sz="3600" dirty="0" smtClean="0">
              <a:solidFill>
                <a:srgbClr val="FF0000"/>
              </a:solidFill>
            </a:endParaRPr>
          </a:p>
          <a:p>
            <a:pPr>
              <a:buFont typeface="Wingdings 3" pitchFamily="18" charset="2"/>
              <a:buNone/>
              <a:defRPr/>
            </a:pPr>
            <a:r>
              <a:rPr lang="en-US" dirty="0" smtClean="0"/>
              <a:t> to</a:t>
            </a:r>
            <a:r>
              <a:rPr lang="en-US" sz="2800" dirty="0" smtClean="0"/>
              <a:t> </a:t>
            </a:r>
            <a:r>
              <a:rPr lang="en-US" sz="3200" b="1" dirty="0" smtClean="0">
                <a:solidFill>
                  <a:schemeClr val="accent1">
                    <a:lumMod val="75000"/>
                  </a:schemeClr>
                </a:solidFill>
              </a:rPr>
              <a:t>Promote</a:t>
            </a:r>
            <a:r>
              <a:rPr lang="en-US" b="1" dirty="0" smtClean="0">
                <a:solidFill>
                  <a:schemeClr val="accent1">
                    <a:lumMod val="75000"/>
                  </a:schemeClr>
                </a:solidFill>
              </a:rPr>
              <a:t>,  </a:t>
            </a:r>
          </a:p>
          <a:p>
            <a:pPr>
              <a:buFont typeface="Wingdings 3" pitchFamily="18" charset="2"/>
              <a:buNone/>
              <a:defRPr/>
            </a:pPr>
            <a:r>
              <a:rPr lang="en-US" sz="4000" b="1" dirty="0" smtClean="0"/>
              <a:t>               </a:t>
            </a:r>
            <a:r>
              <a:rPr lang="en-US" sz="4000" b="1" dirty="0" smtClean="0">
                <a:solidFill>
                  <a:schemeClr val="accent2">
                    <a:lumMod val="75000"/>
                  </a:schemeClr>
                </a:solidFill>
              </a:rPr>
              <a:t>Nurse </a:t>
            </a:r>
          </a:p>
          <a:p>
            <a:pPr>
              <a:buFont typeface="Wingdings 3" pitchFamily="18" charset="2"/>
              <a:buNone/>
              <a:defRPr/>
            </a:pPr>
            <a:r>
              <a:rPr lang="en-US" sz="4000" b="1" dirty="0" smtClean="0"/>
              <a:t>                         </a:t>
            </a:r>
            <a:r>
              <a:rPr lang="en-US" sz="4000" b="1" dirty="0" smtClean="0">
                <a:solidFill>
                  <a:schemeClr val="accent3">
                    <a:lumMod val="75000"/>
                  </a:schemeClr>
                </a:solidFill>
              </a:rPr>
              <a:t>Nourish Life</a:t>
            </a:r>
          </a:p>
          <a:p>
            <a:pPr>
              <a:buFont typeface="Wingdings 3" pitchFamily="18" charset="2"/>
              <a:buNone/>
              <a:defRPr/>
            </a:pPr>
            <a:endParaRPr lang="en-US" dirty="0" smtClean="0"/>
          </a:p>
          <a:p>
            <a:pPr>
              <a:defRPr/>
            </a:pPr>
            <a:r>
              <a:rPr lang="en-US" dirty="0" smtClean="0"/>
              <a:t>Nurturing is the single most critical process for creating and sustaining life.</a:t>
            </a:r>
          </a:p>
          <a:p>
            <a:pPr>
              <a:defRPr/>
            </a:pPr>
            <a:endParaRPr lang="en-US" dirty="0" smtClean="0"/>
          </a:p>
        </p:txBody>
      </p:sp>
      <p:sp>
        <p:nvSpPr>
          <p:cNvPr id="3" name="Title 2"/>
          <p:cNvSpPr>
            <a:spLocks noGrp="1"/>
          </p:cNvSpPr>
          <p:nvPr>
            <p:ph type="title"/>
          </p:nvPr>
        </p:nvSpPr>
        <p:spPr/>
        <p:txBody>
          <a:bodyPr>
            <a:normAutofit fontScale="90000"/>
          </a:bodyPr>
          <a:lstStyle/>
          <a:p>
            <a:pPr>
              <a:defRPr/>
            </a:pPr>
            <a:r>
              <a:rPr lang="en-US" dirty="0" smtClean="0">
                <a:solidFill>
                  <a:schemeClr val="accent6">
                    <a:lumMod val="75000"/>
                  </a:schemeClr>
                </a:solidFill>
              </a:rPr>
              <a:t>Philosophy of Nurturing Parenting</a:t>
            </a:r>
            <a:r>
              <a:rPr lang="en-US" dirty="0" smtClean="0"/>
              <a:t/>
            </a:r>
            <a:br>
              <a:rPr lang="en-US" dirty="0" smtClean="0"/>
            </a:b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Content Placeholder 1"/>
          <p:cNvSpPr>
            <a:spLocks noGrp="1"/>
          </p:cNvSpPr>
          <p:nvPr>
            <p:ph idx="1"/>
          </p:nvPr>
        </p:nvSpPr>
        <p:spPr/>
        <p:txBody>
          <a:bodyPr/>
          <a:lstStyle/>
          <a:p>
            <a:pPr>
              <a:defRPr/>
            </a:pPr>
            <a:r>
              <a:rPr lang="en-US" sz="3600" dirty="0" smtClean="0">
                <a:solidFill>
                  <a:srgbClr val="0070C0"/>
                </a:solidFill>
                <a:latin typeface="Verdana" pitchFamily="34" charset="0"/>
                <a:ea typeface="Times New Roman" pitchFamily="18" charset="0"/>
                <a:cs typeface="Arial" charset="0"/>
              </a:rPr>
              <a:t>The energy of nurturing is non-discriminatory. </a:t>
            </a:r>
          </a:p>
          <a:p>
            <a:pPr>
              <a:defRPr/>
            </a:pPr>
            <a:endParaRPr lang="en-US" sz="3600" dirty="0" smtClean="0">
              <a:latin typeface="Verdana" pitchFamily="34" charset="0"/>
              <a:ea typeface="Times New Roman" pitchFamily="18" charset="0"/>
              <a:cs typeface="Arial" charset="0"/>
            </a:endParaRPr>
          </a:p>
          <a:p>
            <a:pPr>
              <a:defRPr/>
            </a:pPr>
            <a:r>
              <a:rPr lang="en-US" sz="3600" dirty="0" smtClean="0">
                <a:solidFill>
                  <a:schemeClr val="accent6">
                    <a:lumMod val="75000"/>
                  </a:schemeClr>
                </a:solidFill>
                <a:latin typeface="Verdana" pitchFamily="34" charset="0"/>
                <a:ea typeface="Times New Roman" pitchFamily="18" charset="0"/>
                <a:cs typeface="Arial" charset="0"/>
              </a:rPr>
              <a:t>Both positive and negative nurturing exists.  </a:t>
            </a:r>
            <a:endParaRPr lang="en-US" sz="3600" dirty="0" smtClean="0">
              <a:solidFill>
                <a:schemeClr val="accent6">
                  <a:lumMod val="75000"/>
                </a:schemeClr>
              </a:solidFill>
              <a:latin typeface="Arial" charset="0"/>
              <a:ea typeface="Times New Roman" pitchFamily="18" charset="0"/>
              <a:cs typeface="Arial" charset="0"/>
            </a:endParaRPr>
          </a:p>
          <a:p>
            <a:pPr>
              <a:defRPr/>
            </a:pPr>
            <a:endParaRPr lang="en-US" dirty="0" smtClean="0">
              <a:ea typeface="Times New Roman" pitchFamily="18" charset="0"/>
              <a:cs typeface="Arial" charset="0"/>
            </a:endParaRPr>
          </a:p>
        </p:txBody>
      </p:sp>
      <p:sp>
        <p:nvSpPr>
          <p:cNvPr id="3" name="Title 2"/>
          <p:cNvSpPr>
            <a:spLocks noGrp="1"/>
          </p:cNvSpPr>
          <p:nvPr>
            <p:ph type="title"/>
          </p:nvPr>
        </p:nvSpPr>
        <p:spPr/>
        <p:txBody>
          <a:bodyPr>
            <a:normAutofit fontScale="90000"/>
          </a:bodyPr>
          <a:lstStyle/>
          <a:p>
            <a:pPr>
              <a:defRPr/>
            </a:pPr>
            <a:r>
              <a:rPr lang="en-US" dirty="0" smtClean="0">
                <a:solidFill>
                  <a:schemeClr val="accent6">
                    <a:lumMod val="75000"/>
                  </a:schemeClr>
                </a:solidFill>
              </a:rPr>
              <a:t>Philosophy of Nurturing Parenting</a:t>
            </a:r>
            <a:endParaRPr lang="en-US" dirty="0">
              <a:solidFill>
                <a:schemeClr val="accent6">
                  <a:lumMod val="75000"/>
                </a:schemeClr>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Content Placeholder 1"/>
          <p:cNvSpPr>
            <a:spLocks noGrp="1"/>
          </p:cNvSpPr>
          <p:nvPr>
            <p:ph idx="1"/>
          </p:nvPr>
        </p:nvSpPr>
        <p:spPr/>
        <p:txBody>
          <a:bodyPr/>
          <a:lstStyle/>
          <a:p>
            <a:pPr>
              <a:defRPr/>
            </a:pPr>
            <a:r>
              <a:rPr lang="en-US" sz="3200" b="1" dirty="0" smtClean="0">
                <a:solidFill>
                  <a:schemeClr val="accent6">
                    <a:lumMod val="75000"/>
                  </a:schemeClr>
                </a:solidFill>
              </a:rPr>
              <a:t>Positive nurturing </a:t>
            </a:r>
            <a:r>
              <a:rPr lang="en-US" sz="3200" dirty="0" smtClean="0"/>
              <a:t>is nourishing the aspects of life we </a:t>
            </a:r>
            <a:r>
              <a:rPr lang="en-US" sz="3200" dirty="0" smtClean="0">
                <a:solidFill>
                  <a:schemeClr val="accent6">
                    <a:lumMod val="50000"/>
                  </a:schemeClr>
                </a:solidFill>
              </a:rPr>
              <a:t>want.</a:t>
            </a:r>
          </a:p>
          <a:p>
            <a:pPr>
              <a:buFont typeface="Wingdings 3" pitchFamily="18" charset="2"/>
              <a:buNone/>
              <a:defRPr/>
            </a:pPr>
            <a:endParaRPr lang="en-US" sz="3200" dirty="0" smtClean="0"/>
          </a:p>
          <a:p>
            <a:pPr>
              <a:defRPr/>
            </a:pPr>
            <a:r>
              <a:rPr lang="en-US" sz="3200" b="1" dirty="0" smtClean="0">
                <a:solidFill>
                  <a:srgbClr val="EB3D94"/>
                </a:solidFill>
              </a:rPr>
              <a:t>Negative nurturing </a:t>
            </a:r>
            <a:r>
              <a:rPr lang="en-US" sz="3200" dirty="0" smtClean="0"/>
              <a:t>is nourishing the aspects of life we </a:t>
            </a:r>
            <a:r>
              <a:rPr lang="en-US" sz="3200" dirty="0" smtClean="0">
                <a:solidFill>
                  <a:srgbClr val="EB3D94"/>
                </a:solidFill>
              </a:rPr>
              <a:t>don’t want, </a:t>
            </a:r>
            <a:r>
              <a:rPr lang="en-US" sz="3200" dirty="0" smtClean="0"/>
              <a:t>but get anyway.</a:t>
            </a:r>
          </a:p>
          <a:p>
            <a:pPr>
              <a:defRPr/>
            </a:pPr>
            <a:endParaRPr lang="en-US" dirty="0" smtClean="0"/>
          </a:p>
        </p:txBody>
      </p:sp>
      <p:sp>
        <p:nvSpPr>
          <p:cNvPr id="3" name="Title 2"/>
          <p:cNvSpPr>
            <a:spLocks noGrp="1"/>
          </p:cNvSpPr>
          <p:nvPr>
            <p:ph type="title"/>
          </p:nvPr>
        </p:nvSpPr>
        <p:spPr/>
        <p:txBody>
          <a:bodyPr>
            <a:normAutofit fontScale="90000"/>
          </a:bodyPr>
          <a:lstStyle/>
          <a:p>
            <a:pPr>
              <a:defRPr/>
            </a:pPr>
            <a:r>
              <a:rPr lang="en-US" dirty="0" smtClean="0">
                <a:solidFill>
                  <a:schemeClr val="accent6">
                    <a:lumMod val="75000"/>
                  </a:schemeClr>
                </a:solidFill>
              </a:rPr>
              <a:t>Philosophy of Nurturing Parenting</a:t>
            </a:r>
            <a:endParaRPr lang="en-US" dirty="0">
              <a:solidFill>
                <a:schemeClr val="accent6">
                  <a:lumMod val="75000"/>
                </a:schemeClr>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Content Placeholder 1"/>
          <p:cNvSpPr>
            <a:spLocks noGrp="1"/>
          </p:cNvSpPr>
          <p:nvPr>
            <p:ph idx="1"/>
          </p:nvPr>
        </p:nvSpPr>
        <p:spPr/>
        <p:txBody>
          <a:bodyPr/>
          <a:lstStyle/>
          <a:p>
            <a:r>
              <a:rPr lang="en-US" smtClean="0"/>
              <a:t>Decades of behavioral research have shown the relationship between:</a:t>
            </a:r>
          </a:p>
          <a:p>
            <a:pPr>
              <a:buFont typeface="Wingdings 3" pitchFamily="18" charset="2"/>
              <a:buNone/>
            </a:pPr>
            <a:r>
              <a:rPr lang="en-US" sz="5400" smtClean="0"/>
              <a:t> </a:t>
            </a:r>
            <a:r>
              <a:rPr lang="en-US" sz="5400" smtClean="0">
                <a:solidFill>
                  <a:srgbClr val="00B050"/>
                </a:solidFill>
              </a:rPr>
              <a:t>positive</a:t>
            </a:r>
            <a:r>
              <a:rPr lang="en-US" sz="3600" smtClean="0"/>
              <a:t>, </a:t>
            </a:r>
            <a:r>
              <a:rPr lang="en-US" sz="3200" smtClean="0"/>
              <a:t>healthy nurturing </a:t>
            </a:r>
            <a:r>
              <a:rPr lang="en-US" smtClean="0"/>
              <a:t>in childhood and subsequent healthy lifestyles, and </a:t>
            </a:r>
          </a:p>
          <a:p>
            <a:pPr>
              <a:buFont typeface="Wingdings 3" pitchFamily="18" charset="2"/>
              <a:buNone/>
            </a:pPr>
            <a:r>
              <a:rPr lang="en-US" sz="5400" smtClean="0"/>
              <a:t> </a:t>
            </a:r>
            <a:r>
              <a:rPr lang="en-US" sz="5400" smtClean="0">
                <a:solidFill>
                  <a:srgbClr val="FF0000"/>
                </a:solidFill>
              </a:rPr>
              <a:t>negative</a:t>
            </a:r>
            <a:r>
              <a:rPr lang="en-US" sz="4000" smtClean="0"/>
              <a:t>, </a:t>
            </a:r>
            <a:r>
              <a:rPr lang="en-US" sz="3200" smtClean="0"/>
              <a:t>destructive nurturing </a:t>
            </a:r>
            <a:r>
              <a:rPr lang="en-US" smtClean="0"/>
              <a:t>in childhood and subsequent unhealthy lifestyles.</a:t>
            </a:r>
          </a:p>
          <a:p>
            <a:endParaRPr lang="en-US" smtClean="0"/>
          </a:p>
        </p:txBody>
      </p:sp>
      <p:sp>
        <p:nvSpPr>
          <p:cNvPr id="3" name="Title 2"/>
          <p:cNvSpPr>
            <a:spLocks noGrp="1"/>
          </p:cNvSpPr>
          <p:nvPr>
            <p:ph type="title"/>
          </p:nvPr>
        </p:nvSpPr>
        <p:spPr/>
        <p:txBody>
          <a:bodyPr>
            <a:normAutofit fontScale="90000"/>
          </a:bodyPr>
          <a:lstStyle/>
          <a:p>
            <a:pPr>
              <a:defRPr/>
            </a:pPr>
            <a:r>
              <a:rPr lang="en-US" dirty="0" smtClean="0"/>
              <a:t>Philosophy of Nurturing Parenting</a:t>
            </a: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Content Placeholder 1"/>
          <p:cNvSpPr>
            <a:spLocks noGrp="1"/>
          </p:cNvSpPr>
          <p:nvPr>
            <p:ph idx="1"/>
          </p:nvPr>
        </p:nvSpPr>
        <p:spPr/>
        <p:txBody>
          <a:bodyPr/>
          <a:lstStyle/>
          <a:p>
            <a:pPr>
              <a:buFont typeface="Wingdings 3" pitchFamily="18" charset="2"/>
              <a:buNone/>
            </a:pPr>
            <a:r>
              <a:rPr lang="en-US" smtClean="0"/>
              <a:t>Positive nurturing is called </a:t>
            </a:r>
            <a:r>
              <a:rPr lang="en-US" sz="3600" b="1" smtClean="0"/>
              <a:t>EMPATHY</a:t>
            </a:r>
            <a:r>
              <a:rPr lang="en-US" sz="3600" smtClean="0"/>
              <a:t> </a:t>
            </a:r>
            <a:r>
              <a:rPr lang="en-US" smtClean="0"/>
              <a:t>which </a:t>
            </a:r>
          </a:p>
          <a:p>
            <a:pPr>
              <a:buFont typeface="Wingdings 3" pitchFamily="18" charset="2"/>
              <a:buNone/>
            </a:pPr>
            <a:r>
              <a:rPr lang="en-US" smtClean="0"/>
              <a:t>Comes from the Greek word</a:t>
            </a:r>
          </a:p>
          <a:p>
            <a:pPr>
              <a:buFont typeface="Wingdings 3" pitchFamily="18" charset="2"/>
              <a:buNone/>
            </a:pPr>
            <a:r>
              <a:rPr lang="en-US" smtClean="0"/>
              <a:t>       </a:t>
            </a:r>
            <a:r>
              <a:rPr lang="en-US" smtClean="0">
                <a:solidFill>
                  <a:srgbClr val="EB3D94"/>
                </a:solidFill>
              </a:rPr>
              <a:t> </a:t>
            </a:r>
            <a:r>
              <a:rPr lang="en-US" sz="8800" b="1" smtClean="0">
                <a:solidFill>
                  <a:srgbClr val="EB3D94"/>
                </a:solidFill>
              </a:rPr>
              <a:t>empatheia</a:t>
            </a:r>
            <a:endParaRPr lang="en-US" sz="8800" smtClean="0">
              <a:solidFill>
                <a:srgbClr val="EB3D94"/>
              </a:solidFill>
            </a:endParaRPr>
          </a:p>
          <a:p>
            <a:endParaRPr lang="en-US" smtClean="0"/>
          </a:p>
          <a:p>
            <a:r>
              <a:rPr lang="en-US" smtClean="0"/>
              <a:t>Empathy is one of the most important characteristics of a nurturing parent.</a:t>
            </a:r>
          </a:p>
          <a:p>
            <a:endParaRPr lang="en-US" smtClean="0"/>
          </a:p>
        </p:txBody>
      </p:sp>
      <p:sp>
        <p:nvSpPr>
          <p:cNvPr id="3" name="Title 2"/>
          <p:cNvSpPr>
            <a:spLocks noGrp="1"/>
          </p:cNvSpPr>
          <p:nvPr>
            <p:ph type="title"/>
          </p:nvPr>
        </p:nvSpPr>
        <p:spPr/>
        <p:txBody>
          <a:bodyPr/>
          <a:lstStyle/>
          <a:p>
            <a:pPr>
              <a:defRPr/>
            </a:pPr>
            <a:r>
              <a:rPr lang="en-US" dirty="0" smtClean="0"/>
              <a:t>        </a:t>
            </a:r>
            <a:r>
              <a:rPr lang="en-US" dirty="0" smtClean="0">
                <a:solidFill>
                  <a:srgbClr val="00B0F0"/>
                </a:solidFill>
              </a:rPr>
              <a:t>Positive Nurturing</a:t>
            </a:r>
            <a:endParaRPr lang="en-US" dirty="0">
              <a:solidFill>
                <a:srgbClr val="00B0F0"/>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Content Placeholder 1"/>
          <p:cNvSpPr>
            <a:spLocks noGrp="1"/>
          </p:cNvSpPr>
          <p:nvPr>
            <p:ph idx="1"/>
          </p:nvPr>
        </p:nvSpPr>
        <p:spPr/>
        <p:txBody>
          <a:bodyPr/>
          <a:lstStyle/>
          <a:p>
            <a:endParaRPr lang="en-US" smtClean="0"/>
          </a:p>
          <a:p>
            <a:r>
              <a:rPr lang="en-US" smtClean="0"/>
              <a:t>The ability </a:t>
            </a:r>
            <a:r>
              <a:rPr lang="en-US" b="1" smtClean="0">
                <a:solidFill>
                  <a:srgbClr val="EB3D94"/>
                </a:solidFill>
              </a:rPr>
              <a:t>to imagine </a:t>
            </a:r>
            <a:r>
              <a:rPr lang="en-US" smtClean="0"/>
              <a:t>yourself in someone else’s position and to intuit what that person is feeling.</a:t>
            </a:r>
          </a:p>
          <a:p>
            <a:r>
              <a:rPr lang="en-US" b="1" smtClean="0">
                <a:solidFill>
                  <a:srgbClr val="EB3D94"/>
                </a:solidFill>
              </a:rPr>
              <a:t>to project </a:t>
            </a:r>
            <a:r>
              <a:rPr lang="en-US" smtClean="0"/>
              <a:t>into or identify with another.</a:t>
            </a:r>
          </a:p>
          <a:p>
            <a:r>
              <a:rPr lang="en-US" b="1" smtClean="0">
                <a:solidFill>
                  <a:srgbClr val="EB3D94"/>
                </a:solidFill>
              </a:rPr>
              <a:t>to</a:t>
            </a:r>
            <a:r>
              <a:rPr lang="en-US" smtClean="0"/>
              <a:t> enter fully through </a:t>
            </a:r>
            <a:r>
              <a:rPr lang="en-US" b="1" smtClean="0">
                <a:solidFill>
                  <a:srgbClr val="EB3D94"/>
                </a:solidFill>
              </a:rPr>
              <a:t>understanding</a:t>
            </a:r>
            <a:r>
              <a:rPr lang="en-US" b="1" smtClean="0"/>
              <a:t> </a:t>
            </a:r>
            <a:r>
              <a:rPr lang="en-US" smtClean="0"/>
              <a:t>another’s feelings or motives.</a:t>
            </a:r>
          </a:p>
          <a:p>
            <a:r>
              <a:rPr lang="en-US" smtClean="0"/>
              <a:t>To stand in someone’s shoes, </a:t>
            </a:r>
            <a:r>
              <a:rPr lang="en-US" b="1" smtClean="0">
                <a:solidFill>
                  <a:srgbClr val="EB3D94"/>
                </a:solidFill>
              </a:rPr>
              <a:t>to see </a:t>
            </a:r>
            <a:r>
              <a:rPr lang="en-US" smtClean="0"/>
              <a:t>what they see, </a:t>
            </a:r>
            <a:r>
              <a:rPr lang="en-US" b="1" smtClean="0">
                <a:solidFill>
                  <a:srgbClr val="EB3D94"/>
                </a:solidFill>
              </a:rPr>
              <a:t>to hear </a:t>
            </a:r>
            <a:r>
              <a:rPr lang="en-US" smtClean="0"/>
              <a:t>what they hear, and </a:t>
            </a:r>
            <a:r>
              <a:rPr lang="en-US" b="1" smtClean="0">
                <a:solidFill>
                  <a:srgbClr val="EB3D94"/>
                </a:solidFill>
              </a:rPr>
              <a:t>to feel </a:t>
            </a:r>
            <a:r>
              <a:rPr lang="en-US" smtClean="0"/>
              <a:t>with your heart.</a:t>
            </a:r>
          </a:p>
          <a:p>
            <a:endParaRPr lang="en-US" smtClean="0"/>
          </a:p>
          <a:p>
            <a:endParaRPr lang="en-US" smtClean="0"/>
          </a:p>
        </p:txBody>
      </p:sp>
      <p:sp>
        <p:nvSpPr>
          <p:cNvPr id="3" name="Title 2"/>
          <p:cNvSpPr>
            <a:spLocks noGrp="1"/>
          </p:cNvSpPr>
          <p:nvPr>
            <p:ph type="title"/>
          </p:nvPr>
        </p:nvSpPr>
        <p:spPr/>
        <p:txBody>
          <a:bodyPr>
            <a:normAutofit fontScale="90000"/>
          </a:bodyPr>
          <a:lstStyle/>
          <a:p>
            <a:pPr>
              <a:defRPr/>
            </a:pPr>
            <a:r>
              <a:rPr lang="en-US" dirty="0" smtClean="0">
                <a:solidFill>
                  <a:srgbClr val="0070C0"/>
                </a:solidFill>
              </a:rPr>
              <a:t>              </a:t>
            </a:r>
            <a:r>
              <a:rPr lang="en-US" sz="7200" dirty="0" smtClean="0">
                <a:solidFill>
                  <a:srgbClr val="0070C0"/>
                </a:solidFill>
              </a:rPr>
              <a:t>Empathy</a:t>
            </a:r>
            <a:endParaRPr lang="en-US" sz="7200" dirty="0">
              <a:solidFill>
                <a:srgbClr val="0070C0"/>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109537" indent="0">
              <a:buNone/>
            </a:pPr>
            <a:r>
              <a:rPr lang="en-US" sz="4000" dirty="0" smtClean="0"/>
              <a:t> </a:t>
            </a:r>
            <a:r>
              <a:rPr lang="en-US" sz="4000" dirty="0" smtClean="0">
                <a:solidFill>
                  <a:srgbClr val="FF0000"/>
                </a:solidFill>
              </a:rPr>
              <a:t>Human Being?</a:t>
            </a:r>
          </a:p>
          <a:p>
            <a:pPr marL="109537" indent="0">
              <a:buNone/>
            </a:pPr>
            <a:endParaRPr lang="en-US" sz="4000" dirty="0" smtClean="0"/>
          </a:p>
          <a:p>
            <a:pPr marL="109537" indent="0">
              <a:buNone/>
            </a:pPr>
            <a:r>
              <a:rPr lang="en-US" sz="4000" dirty="0" smtClean="0">
                <a:solidFill>
                  <a:srgbClr val="00B050"/>
                </a:solidFill>
              </a:rPr>
              <a:t>                  OR</a:t>
            </a:r>
          </a:p>
          <a:p>
            <a:pPr marL="109537" indent="0">
              <a:buNone/>
            </a:pPr>
            <a:endParaRPr lang="en-US" sz="4000" dirty="0"/>
          </a:p>
          <a:p>
            <a:pPr marL="109537" indent="0">
              <a:buNone/>
            </a:pPr>
            <a:r>
              <a:rPr lang="en-US" sz="4000" dirty="0" smtClean="0"/>
              <a:t>                         </a:t>
            </a:r>
            <a:r>
              <a:rPr lang="en-US" sz="4000" dirty="0" smtClean="0">
                <a:solidFill>
                  <a:srgbClr val="7030A0"/>
                </a:solidFill>
              </a:rPr>
              <a:t>Human Doing?</a:t>
            </a:r>
          </a:p>
        </p:txBody>
      </p:sp>
      <p:sp>
        <p:nvSpPr>
          <p:cNvPr id="3" name="Title 2"/>
          <p:cNvSpPr>
            <a:spLocks noGrp="1"/>
          </p:cNvSpPr>
          <p:nvPr>
            <p:ph type="title"/>
          </p:nvPr>
        </p:nvSpPr>
        <p:spPr/>
        <p:txBody>
          <a:bodyPr/>
          <a:lstStyle/>
          <a:p>
            <a:r>
              <a:rPr lang="en-US" dirty="0" smtClean="0"/>
              <a:t>      </a:t>
            </a:r>
            <a:r>
              <a:rPr lang="en-US" dirty="0" smtClean="0">
                <a:solidFill>
                  <a:srgbClr val="00B0F0"/>
                </a:solidFill>
              </a:rPr>
              <a:t>Parent: Role or Identity?</a:t>
            </a:r>
            <a:endParaRPr lang="en-US" dirty="0">
              <a:solidFill>
                <a:srgbClr val="00B0F0"/>
              </a:solidFill>
            </a:endParaRPr>
          </a:p>
        </p:txBody>
      </p:sp>
    </p:spTree>
    <p:extLst>
      <p:ext uri="{BB962C8B-B14F-4D97-AF65-F5344CB8AC3E}">
        <p14:creationId xmlns:p14="http://schemas.microsoft.com/office/powerpoint/2010/main" val="36117907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Activates our parasympathetic nervous system acts as our peacemaker.</a:t>
            </a:r>
          </a:p>
          <a:p>
            <a:r>
              <a:rPr lang="en-US" dirty="0" smtClean="0"/>
              <a:t>Characteristics include: Lower heart rate and blood pressure</a:t>
            </a:r>
          </a:p>
          <a:p>
            <a:pPr>
              <a:buFont typeface="Arial" charset="0"/>
              <a:buChar char="•"/>
            </a:pPr>
            <a:r>
              <a:rPr lang="en-US" dirty="0" smtClean="0"/>
              <a:t>The release of serotonin important for regulating moods</a:t>
            </a:r>
          </a:p>
          <a:p>
            <a:pPr>
              <a:buFont typeface="Arial" charset="0"/>
              <a:buChar char="•"/>
            </a:pPr>
            <a:r>
              <a:rPr lang="en-US" dirty="0" smtClean="0"/>
              <a:t>Norepinephrine molecule of excitement</a:t>
            </a:r>
          </a:p>
          <a:p>
            <a:pPr>
              <a:buFont typeface="Arial" charset="0"/>
              <a:buChar char="•"/>
            </a:pPr>
            <a:r>
              <a:rPr lang="en-US" dirty="0" smtClean="0"/>
              <a:t>Dopamine: the molecule of attention and reward</a:t>
            </a:r>
          </a:p>
          <a:p>
            <a:pPr>
              <a:buFont typeface="Arial" charset="0"/>
              <a:buChar char="•"/>
            </a:pPr>
            <a:r>
              <a:rPr lang="en-US" dirty="0" smtClean="0"/>
              <a:t>Oxytocin: the chemical of love &amp; connection</a:t>
            </a:r>
          </a:p>
          <a:p>
            <a:endParaRPr lang="en-US" dirty="0"/>
          </a:p>
        </p:txBody>
      </p:sp>
      <p:sp>
        <p:nvSpPr>
          <p:cNvPr id="3" name="Title 2"/>
          <p:cNvSpPr>
            <a:spLocks noGrp="1"/>
          </p:cNvSpPr>
          <p:nvPr>
            <p:ph type="title"/>
          </p:nvPr>
        </p:nvSpPr>
        <p:spPr/>
        <p:txBody>
          <a:bodyPr>
            <a:normAutofit fontScale="90000"/>
          </a:bodyPr>
          <a:lstStyle/>
          <a:p>
            <a:r>
              <a:rPr lang="en-US" dirty="0" smtClean="0"/>
              <a:t> Chemistry of </a:t>
            </a:r>
            <a:r>
              <a:rPr lang="en-US" dirty="0"/>
              <a:t>P</a:t>
            </a:r>
            <a:r>
              <a:rPr lang="en-US" dirty="0" smtClean="0"/>
              <a:t>ositive Nurturing</a:t>
            </a:r>
            <a:endParaRPr lang="en-US" dirty="0"/>
          </a:p>
        </p:txBody>
      </p:sp>
    </p:spTree>
    <p:extLst>
      <p:ext uri="{BB962C8B-B14F-4D97-AF65-F5344CB8AC3E}">
        <p14:creationId xmlns:p14="http://schemas.microsoft.com/office/powerpoint/2010/main" val="1765347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109537" indent="0">
              <a:buNone/>
            </a:pPr>
            <a:r>
              <a:rPr lang="en-US" dirty="0" smtClean="0"/>
              <a:t>The brain chemical that lets us bond, trust and love.</a:t>
            </a:r>
          </a:p>
          <a:p>
            <a:pPr marL="109537" indent="0">
              <a:buNone/>
            </a:pPr>
            <a:r>
              <a:rPr lang="en-US" dirty="0" smtClean="0"/>
              <a:t>Often referred to as the “cuddle” hormone released:</a:t>
            </a:r>
          </a:p>
          <a:p>
            <a:pPr>
              <a:buFont typeface="Arial" charset="0"/>
              <a:buChar char="•"/>
            </a:pPr>
            <a:r>
              <a:rPr lang="en-US" dirty="0" smtClean="0"/>
              <a:t>when we are emotionally intimate during  hugging; petting your cat/dog; </a:t>
            </a:r>
          </a:p>
          <a:p>
            <a:pPr>
              <a:buFont typeface="Arial" charset="0"/>
              <a:buChar char="•"/>
            </a:pPr>
            <a:r>
              <a:rPr lang="en-US" dirty="0"/>
              <a:t>d</a:t>
            </a:r>
            <a:r>
              <a:rPr lang="en-US" dirty="0" smtClean="0"/>
              <a:t>uring love making particularly during orgasm;</a:t>
            </a:r>
          </a:p>
          <a:p>
            <a:pPr>
              <a:buFont typeface="Arial" charset="0"/>
              <a:buChar char="•"/>
            </a:pPr>
            <a:r>
              <a:rPr lang="en-US" dirty="0" smtClean="0"/>
              <a:t>for milk let down during nursing;</a:t>
            </a:r>
          </a:p>
          <a:p>
            <a:pPr>
              <a:buFont typeface="Arial" charset="0"/>
              <a:buChar char="•"/>
            </a:pPr>
            <a:r>
              <a:rPr lang="en-US" dirty="0" smtClean="0"/>
              <a:t>during child birth.</a:t>
            </a:r>
          </a:p>
          <a:p>
            <a:pPr>
              <a:buFont typeface="Arial" charset="0"/>
              <a:buChar char="•"/>
            </a:pPr>
            <a:endParaRPr lang="en-US" dirty="0" smtClean="0"/>
          </a:p>
          <a:p>
            <a:pPr marL="109537" indent="0">
              <a:buNone/>
            </a:pPr>
            <a:endParaRPr lang="en-US" dirty="0" smtClean="0"/>
          </a:p>
          <a:p>
            <a:pPr marL="109537" indent="0">
              <a:buNone/>
            </a:pPr>
            <a:endParaRPr lang="en-US" dirty="0" smtClean="0"/>
          </a:p>
          <a:p>
            <a:pPr marL="109537" indent="0">
              <a:buNone/>
            </a:pPr>
            <a:endParaRPr lang="en-US" dirty="0"/>
          </a:p>
        </p:txBody>
      </p:sp>
      <p:sp>
        <p:nvSpPr>
          <p:cNvPr id="3" name="Title 2"/>
          <p:cNvSpPr>
            <a:spLocks noGrp="1"/>
          </p:cNvSpPr>
          <p:nvPr>
            <p:ph type="title"/>
          </p:nvPr>
        </p:nvSpPr>
        <p:spPr/>
        <p:txBody>
          <a:bodyPr/>
          <a:lstStyle/>
          <a:p>
            <a:r>
              <a:rPr lang="en-US" dirty="0" smtClean="0"/>
              <a:t>           Oxytocin Factor</a:t>
            </a:r>
            <a:endParaRPr lang="en-US" dirty="0"/>
          </a:p>
        </p:txBody>
      </p:sp>
    </p:spTree>
    <p:extLst>
      <p:ext uri="{BB962C8B-B14F-4D97-AF65-F5344CB8AC3E}">
        <p14:creationId xmlns:p14="http://schemas.microsoft.com/office/powerpoint/2010/main" val="1637015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Content Placeholder 1"/>
          <p:cNvSpPr>
            <a:spLocks noGrp="1"/>
          </p:cNvSpPr>
          <p:nvPr>
            <p:ph idx="1"/>
          </p:nvPr>
        </p:nvSpPr>
        <p:spPr/>
        <p:txBody>
          <a:bodyPr/>
          <a:lstStyle/>
          <a:p>
            <a:pPr>
              <a:buFont typeface="Wingdings 3" pitchFamily="18" charset="2"/>
              <a:buNone/>
            </a:pPr>
            <a:r>
              <a:rPr lang="en-US" smtClean="0"/>
              <a:t> Negative nurturing is called </a:t>
            </a:r>
          </a:p>
          <a:p>
            <a:pPr>
              <a:buFont typeface="Wingdings 3" pitchFamily="18" charset="2"/>
              <a:buNone/>
            </a:pPr>
            <a:r>
              <a:rPr lang="en-US" sz="4400" b="1" smtClean="0">
                <a:solidFill>
                  <a:srgbClr val="C00000"/>
                </a:solidFill>
              </a:rPr>
              <a:t>      abuse and neglect</a:t>
            </a:r>
            <a:r>
              <a:rPr lang="en-US" sz="4400" smtClean="0">
                <a:solidFill>
                  <a:srgbClr val="C00000"/>
                </a:solidFill>
              </a:rPr>
              <a:t>. </a:t>
            </a:r>
          </a:p>
          <a:p>
            <a:pPr>
              <a:buFont typeface="Wingdings 3" pitchFamily="18" charset="2"/>
              <a:buNone/>
            </a:pPr>
            <a:r>
              <a:rPr lang="en-US" smtClean="0"/>
              <a:t>   The word abuse comes from the Latin word </a:t>
            </a:r>
            <a:endParaRPr lang="en-US" b="1" smtClean="0"/>
          </a:p>
          <a:p>
            <a:pPr>
              <a:buFont typeface="Wingdings 3" pitchFamily="18" charset="2"/>
              <a:buNone/>
            </a:pPr>
            <a:r>
              <a:rPr lang="en-US" sz="6600" b="1" smtClean="0">
                <a:solidFill>
                  <a:srgbClr val="FF0000"/>
                </a:solidFill>
              </a:rPr>
              <a:t>        </a:t>
            </a:r>
            <a:r>
              <a:rPr lang="en-US" sz="8000" b="1" smtClean="0">
                <a:solidFill>
                  <a:srgbClr val="C00000"/>
                </a:solidFill>
              </a:rPr>
              <a:t>abusus</a:t>
            </a:r>
            <a:endParaRPr lang="en-US" sz="8000" smtClean="0">
              <a:solidFill>
                <a:srgbClr val="C00000"/>
              </a:solidFill>
            </a:endParaRPr>
          </a:p>
          <a:p>
            <a:pPr>
              <a:buFont typeface="Wingdings 3" pitchFamily="18" charset="2"/>
              <a:buNone/>
            </a:pPr>
            <a:r>
              <a:rPr lang="en-US" smtClean="0"/>
              <a:t>  which means to mistreat; cruel and harsh punishment.  </a:t>
            </a:r>
          </a:p>
          <a:p>
            <a:endParaRPr lang="en-US" smtClean="0"/>
          </a:p>
        </p:txBody>
      </p:sp>
      <p:sp>
        <p:nvSpPr>
          <p:cNvPr id="3" name="Title 2"/>
          <p:cNvSpPr>
            <a:spLocks noGrp="1"/>
          </p:cNvSpPr>
          <p:nvPr>
            <p:ph type="title"/>
          </p:nvPr>
        </p:nvSpPr>
        <p:spPr/>
        <p:txBody>
          <a:bodyPr/>
          <a:lstStyle/>
          <a:p>
            <a:pPr>
              <a:defRPr/>
            </a:pPr>
            <a:r>
              <a:rPr lang="en-US" dirty="0" smtClean="0"/>
              <a:t>     </a:t>
            </a:r>
            <a:r>
              <a:rPr lang="en-US" sz="5400" dirty="0" smtClean="0">
                <a:solidFill>
                  <a:srgbClr val="C00000"/>
                </a:solidFill>
              </a:rPr>
              <a:t>Negative Nurturing</a:t>
            </a:r>
            <a:endParaRPr lang="en-US" sz="5400" dirty="0">
              <a:solidFill>
                <a:srgbClr val="C00000"/>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Content Placeholder 1"/>
          <p:cNvSpPr>
            <a:spLocks noGrp="1"/>
          </p:cNvSpPr>
          <p:nvPr>
            <p:ph idx="1"/>
          </p:nvPr>
        </p:nvSpPr>
        <p:spPr/>
        <p:txBody>
          <a:bodyPr/>
          <a:lstStyle/>
          <a:p>
            <a:pPr>
              <a:buFont typeface="Wingdings 3" pitchFamily="18" charset="2"/>
              <a:buNone/>
            </a:pPr>
            <a:r>
              <a:rPr lang="en-US" sz="4000" b="1" smtClean="0">
                <a:solidFill>
                  <a:srgbClr val="C00000"/>
                </a:solidFill>
              </a:rPr>
              <a:t>Neglect</a:t>
            </a:r>
            <a:r>
              <a:rPr lang="en-US" smtClean="0"/>
              <a:t> comes from the Latin word</a:t>
            </a:r>
          </a:p>
          <a:p>
            <a:pPr>
              <a:buFont typeface="Wingdings 3" pitchFamily="18" charset="2"/>
              <a:buNone/>
            </a:pPr>
            <a:r>
              <a:rPr lang="en-US" smtClean="0">
                <a:solidFill>
                  <a:srgbClr val="C00000"/>
                </a:solidFill>
              </a:rPr>
              <a:t>               </a:t>
            </a:r>
            <a:r>
              <a:rPr lang="en-US" sz="6000" smtClean="0">
                <a:solidFill>
                  <a:srgbClr val="C00000"/>
                </a:solidFill>
              </a:rPr>
              <a:t>neglegere</a:t>
            </a:r>
            <a:r>
              <a:rPr lang="en-US" smtClean="0">
                <a:solidFill>
                  <a:srgbClr val="C00000"/>
                </a:solidFill>
              </a:rPr>
              <a:t>             </a:t>
            </a:r>
          </a:p>
          <a:p>
            <a:pPr>
              <a:buFont typeface="Wingdings 3" pitchFamily="18" charset="2"/>
              <a:buNone/>
            </a:pPr>
            <a:r>
              <a:rPr lang="en-US" smtClean="0"/>
              <a:t>          </a:t>
            </a:r>
            <a:r>
              <a:rPr lang="en-US" sz="3200" b="1" smtClean="0"/>
              <a:t>neg</a:t>
            </a:r>
            <a:r>
              <a:rPr lang="en-US" sz="3200" smtClean="0"/>
              <a:t> </a:t>
            </a:r>
            <a:r>
              <a:rPr lang="en-US" smtClean="0"/>
              <a:t>means </a:t>
            </a:r>
            <a:r>
              <a:rPr lang="en-US" sz="4800" b="1" smtClean="0"/>
              <a:t>“not” </a:t>
            </a:r>
            <a:r>
              <a:rPr lang="en-US" smtClean="0"/>
              <a:t>and </a:t>
            </a:r>
          </a:p>
          <a:p>
            <a:r>
              <a:rPr lang="en-US" sz="3200" b="1" smtClean="0"/>
              <a:t>legere</a:t>
            </a:r>
            <a:r>
              <a:rPr lang="en-US" smtClean="0"/>
              <a:t> means </a:t>
            </a:r>
            <a:r>
              <a:rPr lang="en-US" sz="4800" b="1" smtClean="0"/>
              <a:t>“pick up.”              </a:t>
            </a:r>
            <a:endParaRPr lang="en-US" smtClean="0"/>
          </a:p>
          <a:p>
            <a:r>
              <a:rPr lang="en-US" smtClean="0"/>
              <a:t>Neglectful parenting means not holding or touching children.</a:t>
            </a:r>
          </a:p>
        </p:txBody>
      </p:sp>
      <p:sp>
        <p:nvSpPr>
          <p:cNvPr id="3" name="Title 2"/>
          <p:cNvSpPr>
            <a:spLocks noGrp="1"/>
          </p:cNvSpPr>
          <p:nvPr>
            <p:ph type="title"/>
          </p:nvPr>
        </p:nvSpPr>
        <p:spPr/>
        <p:txBody>
          <a:bodyPr/>
          <a:lstStyle/>
          <a:p>
            <a:pPr>
              <a:defRPr/>
            </a:pPr>
            <a:r>
              <a:rPr lang="en-US" dirty="0" smtClean="0"/>
              <a:t>     </a:t>
            </a:r>
            <a:r>
              <a:rPr lang="en-US" sz="5400" dirty="0" smtClean="0">
                <a:solidFill>
                  <a:srgbClr val="C00000"/>
                </a:solidFill>
              </a:rPr>
              <a:t>Negative Nurturing</a:t>
            </a:r>
            <a:endParaRPr lang="en-US" sz="5400" dirty="0">
              <a:solidFill>
                <a:srgbClr val="C00000"/>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smtClean="0"/>
          </a:p>
          <a:p>
            <a:r>
              <a:rPr lang="en-US" dirty="0" smtClean="0"/>
              <a:t>Activates our sympathetic nervous system which commands our survival reflexes commonly known as “fight or flight”</a:t>
            </a:r>
          </a:p>
          <a:p>
            <a:r>
              <a:rPr lang="en-US" dirty="0" smtClean="0"/>
              <a:t>Characteristics:</a:t>
            </a:r>
          </a:p>
          <a:p>
            <a:pPr>
              <a:buFont typeface="Arial" charset="0"/>
              <a:buChar char="•"/>
            </a:pPr>
            <a:r>
              <a:rPr lang="en-US" dirty="0" smtClean="0"/>
              <a:t>High blood pressure and heart rate</a:t>
            </a:r>
          </a:p>
          <a:p>
            <a:pPr>
              <a:buFont typeface="Arial" charset="0"/>
              <a:buChar char="•"/>
            </a:pPr>
            <a:r>
              <a:rPr lang="en-US" dirty="0" smtClean="0"/>
              <a:t>Releases cortisol, adrenaline, noradrenaline and vasopressin</a:t>
            </a:r>
          </a:p>
          <a:p>
            <a:pPr>
              <a:buFont typeface="Arial" charset="0"/>
              <a:buChar char="•"/>
            </a:pPr>
            <a:r>
              <a:rPr lang="en-US" dirty="0" smtClean="0"/>
              <a:t>Chronic stress which leads to poor health conditions</a:t>
            </a:r>
          </a:p>
        </p:txBody>
      </p:sp>
      <p:sp>
        <p:nvSpPr>
          <p:cNvPr id="3" name="Title 2"/>
          <p:cNvSpPr>
            <a:spLocks noGrp="1"/>
          </p:cNvSpPr>
          <p:nvPr>
            <p:ph type="title"/>
          </p:nvPr>
        </p:nvSpPr>
        <p:spPr/>
        <p:txBody>
          <a:bodyPr>
            <a:normAutofit fontScale="90000"/>
          </a:bodyPr>
          <a:lstStyle/>
          <a:p>
            <a:r>
              <a:rPr lang="en-US" dirty="0" smtClean="0"/>
              <a:t>  Chemistry of Negative Nurturing</a:t>
            </a:r>
            <a:endParaRPr lang="en-US" dirty="0"/>
          </a:p>
        </p:txBody>
      </p:sp>
    </p:spTree>
    <p:extLst>
      <p:ext uri="{BB962C8B-B14F-4D97-AF65-F5344CB8AC3E}">
        <p14:creationId xmlns:p14="http://schemas.microsoft.com/office/powerpoint/2010/main" val="356514381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Content Placeholder 1"/>
          <p:cNvSpPr>
            <a:spLocks noGrp="1"/>
          </p:cNvSpPr>
          <p:nvPr>
            <p:ph idx="1"/>
          </p:nvPr>
        </p:nvSpPr>
        <p:spPr/>
        <p:txBody>
          <a:bodyPr/>
          <a:lstStyle/>
          <a:p>
            <a:pPr>
              <a:buFont typeface="Wingdings 3" pitchFamily="18" charset="2"/>
              <a:buNone/>
            </a:pPr>
            <a:r>
              <a:rPr lang="en-US" sz="1800" b="1" smtClean="0"/>
              <a:t>                    </a:t>
            </a:r>
            <a:r>
              <a:rPr lang="en-US" sz="2800" b="1" smtClean="0">
                <a:solidFill>
                  <a:srgbClr val="00B050"/>
                </a:solidFill>
              </a:rPr>
              <a:t>Positive Nurturing (Empathy)</a:t>
            </a:r>
            <a:endParaRPr lang="en-US" sz="2800" smtClean="0">
              <a:solidFill>
                <a:srgbClr val="00B050"/>
              </a:solidFill>
            </a:endParaRPr>
          </a:p>
          <a:p>
            <a:pPr>
              <a:buFont typeface="Wingdings 3" pitchFamily="18" charset="2"/>
              <a:buNone/>
            </a:pPr>
            <a:r>
              <a:rPr lang="en-US" sz="1400" smtClean="0"/>
              <a:t> </a:t>
            </a:r>
          </a:p>
          <a:p>
            <a:pPr>
              <a:buFont typeface="Wingdings 3" pitchFamily="18" charset="2"/>
              <a:buNone/>
            </a:pPr>
            <a:r>
              <a:rPr lang="en-US" sz="1400" b="1" smtClean="0"/>
              <a:t>   Frequency </a:t>
            </a:r>
            <a:r>
              <a:rPr lang="en-US" sz="1400" smtClean="0"/>
              <a:t>        Always          Frequent       Sometimes      Infrequent           Never         </a:t>
            </a:r>
          </a:p>
          <a:p>
            <a:pPr>
              <a:buFont typeface="Wingdings 3" pitchFamily="18" charset="2"/>
              <a:buNone/>
            </a:pPr>
            <a:r>
              <a:rPr lang="en-US" sz="1400" b="1" smtClean="0"/>
              <a:t>     Intensity</a:t>
            </a:r>
            <a:r>
              <a:rPr lang="en-US" sz="1400" smtClean="0"/>
              <a:t>         Very High          High             Average           Low            Not Present</a:t>
            </a:r>
          </a:p>
          <a:p>
            <a:pPr>
              <a:buFont typeface="Wingdings 3" pitchFamily="18" charset="2"/>
              <a:buNone/>
            </a:pPr>
            <a:r>
              <a:rPr lang="en-US" sz="1400" smtClean="0"/>
              <a:t>                            10                  9   8   7            6   5   4        3   2   1                 0</a:t>
            </a:r>
          </a:p>
          <a:p>
            <a:endParaRPr lang="en-US" sz="1400" smtClean="0"/>
          </a:p>
          <a:p>
            <a:pPr>
              <a:buFont typeface="Wingdings 3" pitchFamily="18" charset="2"/>
              <a:buNone/>
            </a:pPr>
            <a:r>
              <a:rPr lang="en-US" sz="1400" b="1" smtClean="0"/>
              <a:t>        </a:t>
            </a:r>
            <a:r>
              <a:rPr lang="en-US" sz="2800" b="1" smtClean="0">
                <a:solidFill>
                  <a:srgbClr val="FF0000"/>
                </a:solidFill>
              </a:rPr>
              <a:t>Negative Nurturing (Abuse and Neglect)</a:t>
            </a:r>
            <a:endParaRPr lang="en-US" sz="2800" smtClean="0">
              <a:solidFill>
                <a:srgbClr val="FF0000"/>
              </a:solidFill>
            </a:endParaRPr>
          </a:p>
          <a:p>
            <a:pPr>
              <a:buFont typeface="Wingdings 3" pitchFamily="18" charset="2"/>
              <a:buNone/>
            </a:pPr>
            <a:r>
              <a:rPr lang="en-US" sz="1400" smtClean="0"/>
              <a:t>                                                                                            </a:t>
            </a:r>
          </a:p>
          <a:p>
            <a:pPr>
              <a:buFont typeface="Wingdings 3" pitchFamily="18" charset="2"/>
              <a:buNone/>
            </a:pPr>
            <a:r>
              <a:rPr lang="en-US" sz="1400" b="1" smtClean="0"/>
              <a:t>    Frequency</a:t>
            </a:r>
            <a:r>
              <a:rPr lang="en-US" sz="1400" smtClean="0"/>
              <a:t>       Never             Infrequent     Sometimes       Frequent           Always</a:t>
            </a:r>
          </a:p>
          <a:p>
            <a:pPr>
              <a:buFont typeface="Wingdings 3" pitchFamily="18" charset="2"/>
              <a:buNone/>
            </a:pPr>
            <a:r>
              <a:rPr lang="en-US" sz="1400" b="1" smtClean="0"/>
              <a:t>      Intensity</a:t>
            </a:r>
            <a:r>
              <a:rPr lang="en-US" sz="1400" smtClean="0"/>
              <a:t>     Not Present            Low             Average           High              Very High      </a:t>
            </a:r>
          </a:p>
          <a:p>
            <a:pPr>
              <a:buFont typeface="Wingdings 3" pitchFamily="18" charset="2"/>
              <a:buNone/>
            </a:pPr>
            <a:r>
              <a:rPr lang="en-US" sz="1400" smtClean="0"/>
              <a:t>                                0                  1   2    3          4   5   6         7   8   9                10</a:t>
            </a:r>
          </a:p>
        </p:txBody>
      </p:sp>
      <p:sp>
        <p:nvSpPr>
          <p:cNvPr id="3" name="Title 2"/>
          <p:cNvSpPr>
            <a:spLocks noGrp="1"/>
          </p:cNvSpPr>
          <p:nvPr>
            <p:ph type="title"/>
          </p:nvPr>
        </p:nvSpPr>
        <p:spPr/>
        <p:txBody>
          <a:bodyPr/>
          <a:lstStyle/>
          <a:p>
            <a:pPr>
              <a:defRPr/>
            </a:pPr>
            <a:r>
              <a:rPr lang="en-US" dirty="0" smtClean="0"/>
              <a:t>       </a:t>
            </a:r>
            <a:r>
              <a:rPr lang="en-US" dirty="0" smtClean="0">
                <a:solidFill>
                  <a:srgbClr val="00B0F0"/>
                </a:solidFill>
              </a:rPr>
              <a:t>Continuum of Caring</a:t>
            </a:r>
            <a:endParaRPr lang="en-US" dirty="0">
              <a:solidFill>
                <a:srgbClr val="00B0F0"/>
              </a:solidFil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Font typeface="Wingdings 3" pitchFamily="18" charset="2"/>
              <a:buNone/>
              <a:defRPr/>
            </a:pPr>
            <a:r>
              <a:rPr lang="en-US" i="1" dirty="0" smtClean="0">
                <a:solidFill>
                  <a:srgbClr val="139D41"/>
                </a:solidFill>
              </a:rPr>
              <a:t>Alice laughed, “There’s no use in trying,” she said.  “One can’t  believe in impossible things.” </a:t>
            </a:r>
          </a:p>
          <a:p>
            <a:pPr marL="0" indent="0">
              <a:buFont typeface="Wingdings 3" pitchFamily="18" charset="2"/>
              <a:buNone/>
              <a:defRPr/>
            </a:pPr>
            <a:endParaRPr lang="en-US" i="1" dirty="0" smtClean="0">
              <a:solidFill>
                <a:srgbClr val="139D41"/>
              </a:solidFill>
            </a:endParaRPr>
          </a:p>
          <a:p>
            <a:pPr marL="0" indent="0">
              <a:buFont typeface="Wingdings 3" pitchFamily="18" charset="2"/>
              <a:buNone/>
              <a:defRPr/>
            </a:pPr>
            <a:r>
              <a:rPr lang="en-US" i="1" dirty="0" smtClean="0">
                <a:solidFill>
                  <a:srgbClr val="139D41"/>
                </a:solidFill>
              </a:rPr>
              <a:t> “I daresay you haven’t had much practice,” said the queen.  “When I was your age I always did it for half an hour a day.  Why sometimes I’ve believed as many as six impossible things … before breakfast.”</a:t>
            </a:r>
          </a:p>
          <a:p>
            <a:pPr marL="0" indent="0">
              <a:buFont typeface="Wingdings 3" pitchFamily="18" charset="2"/>
              <a:buNone/>
              <a:defRPr/>
            </a:pPr>
            <a:r>
              <a:rPr lang="en-US" dirty="0" smtClean="0"/>
              <a:t>                                                   </a:t>
            </a:r>
            <a:r>
              <a:rPr lang="en-US" sz="1800" dirty="0" smtClean="0"/>
              <a:t>- Lewis Carroll</a:t>
            </a:r>
          </a:p>
          <a:p>
            <a:pPr>
              <a:defRPr/>
            </a:pPr>
            <a:endParaRPr lang="en-US" dirty="0"/>
          </a:p>
        </p:txBody>
      </p:sp>
      <p:sp>
        <p:nvSpPr>
          <p:cNvPr id="3" name="Title 2"/>
          <p:cNvSpPr>
            <a:spLocks noGrp="1"/>
          </p:cNvSpPr>
          <p:nvPr>
            <p:ph type="title"/>
          </p:nvPr>
        </p:nvSpPr>
        <p:spPr/>
        <p:txBody>
          <a:bodyPr/>
          <a:lstStyle/>
          <a:p>
            <a:pPr>
              <a:defRPr/>
            </a:pPr>
            <a:r>
              <a:rPr lang="en-US" dirty="0" smtClean="0"/>
              <a:t>      </a:t>
            </a:r>
            <a:r>
              <a:rPr lang="en-US" dirty="0" smtClean="0">
                <a:solidFill>
                  <a:schemeClr val="accent6">
                    <a:lumMod val="75000"/>
                  </a:schemeClr>
                </a:solidFill>
              </a:rPr>
              <a:t>Philosophy of Nurturing</a:t>
            </a:r>
            <a:endParaRPr lang="en-US" dirty="0">
              <a:solidFill>
                <a:schemeClr val="accent6">
                  <a:lumMod val="75000"/>
                </a:schemeClr>
              </a:solidFill>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Content Placeholder 1"/>
          <p:cNvSpPr>
            <a:spLocks noGrp="1"/>
          </p:cNvSpPr>
          <p:nvPr>
            <p:ph idx="1"/>
          </p:nvPr>
        </p:nvSpPr>
        <p:spPr>
          <a:xfrm>
            <a:off x="381000" y="685800"/>
            <a:ext cx="8229600" cy="5059362"/>
          </a:xfrm>
        </p:spPr>
        <p:txBody>
          <a:bodyPr/>
          <a:lstStyle/>
          <a:p>
            <a:pPr>
              <a:buFont typeface="Wingdings 3" pitchFamily="18" charset="2"/>
              <a:buNone/>
            </a:pPr>
            <a:r>
              <a:rPr lang="en-US" sz="4800" b="1" dirty="0" smtClean="0">
                <a:solidFill>
                  <a:srgbClr val="002060"/>
                </a:solidFill>
              </a:rPr>
              <a:t>Frequency and Intensity </a:t>
            </a:r>
            <a:r>
              <a:rPr lang="en-US" sz="2400" b="1" dirty="0" smtClean="0">
                <a:solidFill>
                  <a:srgbClr val="002060"/>
                </a:solidFill>
              </a:rPr>
              <a:t>of</a:t>
            </a:r>
          </a:p>
          <a:p>
            <a:pPr>
              <a:buFont typeface="Wingdings 3" pitchFamily="18" charset="2"/>
              <a:buNone/>
            </a:pPr>
            <a:r>
              <a:rPr lang="en-US" sz="4000" b="1" dirty="0" smtClean="0">
                <a:solidFill>
                  <a:srgbClr val="00B050"/>
                </a:solidFill>
              </a:rPr>
              <a:t>      positive</a:t>
            </a:r>
            <a:r>
              <a:rPr lang="en-US" sz="3600" b="1" dirty="0" smtClean="0"/>
              <a:t> and </a:t>
            </a:r>
            <a:r>
              <a:rPr lang="en-US" sz="4000" b="1" dirty="0" smtClean="0">
                <a:solidFill>
                  <a:srgbClr val="FF0000"/>
                </a:solidFill>
              </a:rPr>
              <a:t>negative </a:t>
            </a:r>
          </a:p>
          <a:p>
            <a:pPr>
              <a:buFont typeface="Wingdings 3" pitchFamily="18" charset="2"/>
              <a:buNone/>
            </a:pPr>
            <a:r>
              <a:rPr lang="en-US" sz="3600" b="1" dirty="0" smtClean="0"/>
              <a:t>       nurturing experiences          created in </a:t>
            </a:r>
            <a:r>
              <a:rPr lang="en-US" sz="5400" b="1" dirty="0" smtClean="0">
                <a:solidFill>
                  <a:srgbClr val="EB3D94"/>
                </a:solidFill>
              </a:rPr>
              <a:t>Childhood</a:t>
            </a:r>
          </a:p>
          <a:p>
            <a:pPr>
              <a:buFont typeface="Wingdings 3" pitchFamily="18" charset="2"/>
              <a:buNone/>
            </a:pPr>
            <a:r>
              <a:rPr lang="en-US" sz="3600" b="1" dirty="0"/>
              <a:t> </a:t>
            </a:r>
            <a:r>
              <a:rPr lang="en-US" sz="3600" b="1" dirty="0" smtClean="0"/>
              <a:t>   </a:t>
            </a:r>
            <a:r>
              <a:rPr lang="en-US" sz="3200" b="1" dirty="0" smtClean="0"/>
              <a:t>influence our behavior through </a:t>
            </a:r>
            <a:r>
              <a:rPr lang="en-US" sz="5400" b="1" dirty="0" smtClean="0">
                <a:solidFill>
                  <a:srgbClr val="00B0F0"/>
                </a:solidFill>
              </a:rPr>
              <a:t>neurological networks</a:t>
            </a:r>
          </a:p>
          <a:p>
            <a:pPr>
              <a:buFont typeface="Wingdings 3" pitchFamily="18" charset="2"/>
              <a:buNone/>
            </a:pPr>
            <a:r>
              <a:rPr lang="en-US" sz="5400" b="1" dirty="0"/>
              <a:t> </a:t>
            </a:r>
            <a:r>
              <a:rPr lang="en-US" sz="5400" b="1" dirty="0" smtClean="0"/>
              <a:t>      </a:t>
            </a:r>
            <a:r>
              <a:rPr lang="en-US" sz="2800" b="1" dirty="0" smtClean="0"/>
              <a:t>and</a:t>
            </a:r>
            <a:r>
              <a:rPr lang="en-US" sz="5400" b="1" dirty="0"/>
              <a:t> </a:t>
            </a:r>
            <a:r>
              <a:rPr lang="en-US" sz="5400" b="1" dirty="0" smtClean="0">
                <a:solidFill>
                  <a:srgbClr val="002060"/>
                </a:solidFill>
              </a:rPr>
              <a:t>pathways</a:t>
            </a:r>
          </a:p>
          <a:p>
            <a:endParaRPr lang="en-US" dirty="0" smtClean="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Content Placeholder 1"/>
          <p:cNvSpPr>
            <a:spLocks noGrp="1"/>
          </p:cNvSpPr>
          <p:nvPr>
            <p:ph idx="1"/>
          </p:nvPr>
        </p:nvSpPr>
        <p:spPr/>
        <p:txBody>
          <a:bodyPr/>
          <a:lstStyle/>
          <a:p>
            <a:pPr>
              <a:buFont typeface="Wingdings 3" pitchFamily="18" charset="2"/>
              <a:buNone/>
            </a:pPr>
            <a:r>
              <a:rPr lang="en-US" smtClean="0"/>
              <a:t>Events develop our </a:t>
            </a:r>
            <a:r>
              <a:rPr lang="en-US" b="1" smtClean="0">
                <a:solidFill>
                  <a:srgbClr val="00B050"/>
                </a:solidFill>
              </a:rPr>
              <a:t>personality</a:t>
            </a:r>
            <a:r>
              <a:rPr lang="en-US" smtClean="0"/>
              <a:t> </a:t>
            </a:r>
            <a:r>
              <a:rPr lang="en-US" b="1" smtClean="0">
                <a:solidFill>
                  <a:srgbClr val="00B050"/>
                </a:solidFill>
              </a:rPr>
              <a:t>characteristics</a:t>
            </a:r>
            <a:r>
              <a:rPr lang="en-US" smtClean="0">
                <a:solidFill>
                  <a:srgbClr val="00B050"/>
                </a:solidFill>
              </a:rPr>
              <a:t>. </a:t>
            </a:r>
            <a:r>
              <a:rPr lang="en-US" smtClean="0">
                <a:solidFill>
                  <a:srgbClr val="FF0000"/>
                </a:solidFill>
              </a:rPr>
              <a:t>(prevention)</a:t>
            </a:r>
          </a:p>
          <a:p>
            <a:pPr>
              <a:buFont typeface="Wingdings 3" pitchFamily="18" charset="2"/>
              <a:buNone/>
            </a:pPr>
            <a:endParaRPr lang="en-US" smtClean="0"/>
          </a:p>
          <a:p>
            <a:pPr>
              <a:buFont typeface="Wingdings 3" pitchFamily="18" charset="2"/>
              <a:buNone/>
            </a:pPr>
            <a:r>
              <a:rPr lang="en-US" smtClean="0"/>
              <a:t>Personality characteristics lead to the development of </a:t>
            </a:r>
            <a:r>
              <a:rPr lang="en-US" sz="3600" b="1" smtClean="0">
                <a:solidFill>
                  <a:srgbClr val="00B050"/>
                </a:solidFill>
              </a:rPr>
              <a:t>personality traits. </a:t>
            </a:r>
            <a:r>
              <a:rPr lang="en-US" smtClean="0">
                <a:solidFill>
                  <a:srgbClr val="FF0000"/>
                </a:solidFill>
              </a:rPr>
              <a:t>(intervention)</a:t>
            </a:r>
          </a:p>
          <a:p>
            <a:pPr>
              <a:buFont typeface="Wingdings 3" pitchFamily="18" charset="2"/>
              <a:buNone/>
            </a:pPr>
            <a:r>
              <a:rPr lang="en-US" smtClean="0"/>
              <a:t>Over time, personality traits lead to</a:t>
            </a:r>
            <a:r>
              <a:rPr lang="en-US" smtClean="0">
                <a:solidFill>
                  <a:srgbClr val="00B050"/>
                </a:solidFill>
              </a:rPr>
              <a:t> </a:t>
            </a:r>
            <a:r>
              <a:rPr lang="en-US" sz="4000" smtClean="0">
                <a:solidFill>
                  <a:srgbClr val="00B050"/>
                </a:solidFill>
              </a:rPr>
              <a:t>full blown personalities. </a:t>
            </a:r>
            <a:r>
              <a:rPr lang="en-US" smtClean="0">
                <a:solidFill>
                  <a:srgbClr val="FF0000"/>
                </a:solidFill>
              </a:rPr>
              <a:t>(treatment)</a:t>
            </a:r>
          </a:p>
          <a:p>
            <a:endParaRPr lang="en-US" smtClean="0"/>
          </a:p>
        </p:txBody>
      </p:sp>
      <p:sp>
        <p:nvSpPr>
          <p:cNvPr id="3" name="Title 2"/>
          <p:cNvSpPr>
            <a:spLocks noGrp="1"/>
          </p:cNvSpPr>
          <p:nvPr>
            <p:ph type="title"/>
          </p:nvPr>
        </p:nvSpPr>
        <p:spPr/>
        <p:txBody>
          <a:bodyPr/>
          <a:lstStyle/>
          <a:p>
            <a:pPr>
              <a:defRPr/>
            </a:pPr>
            <a:r>
              <a:rPr lang="en-US" dirty="0" smtClean="0"/>
              <a:t>     Personality Development</a:t>
            </a:r>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Content Placeholder 1"/>
          <p:cNvSpPr>
            <a:spLocks noGrp="1"/>
          </p:cNvSpPr>
          <p:nvPr>
            <p:ph idx="1"/>
          </p:nvPr>
        </p:nvSpPr>
        <p:spPr/>
        <p:txBody>
          <a:bodyPr/>
          <a:lstStyle/>
          <a:p>
            <a:pPr>
              <a:buFont typeface="Wingdings 3" pitchFamily="18" charset="2"/>
              <a:buNone/>
            </a:pPr>
            <a:r>
              <a:rPr lang="en-US" smtClean="0"/>
              <a:t>The following chart displays how personalities and behavior patterns are influenced early in life based on the quality of life in childhood portrayed in hours.</a:t>
            </a:r>
          </a:p>
          <a:p>
            <a:endParaRPr lang="en-US" smtClean="0"/>
          </a:p>
          <a:p>
            <a:pPr>
              <a:buFont typeface="Wingdings 3" pitchFamily="18" charset="2"/>
              <a:buNone/>
            </a:pPr>
            <a:r>
              <a:rPr lang="en-US" smtClean="0"/>
              <a:t>There are approximately </a:t>
            </a:r>
          </a:p>
          <a:p>
            <a:pPr>
              <a:buFont typeface="Wingdings 3" pitchFamily="18" charset="2"/>
              <a:buNone/>
            </a:pPr>
            <a:r>
              <a:rPr lang="en-US" b="1" smtClean="0"/>
              <a:t>                 </a:t>
            </a:r>
            <a:r>
              <a:rPr lang="en-US" sz="4400" b="1" smtClean="0">
                <a:solidFill>
                  <a:srgbClr val="FFC000"/>
                </a:solidFill>
              </a:rPr>
              <a:t>157,776 hours </a:t>
            </a:r>
            <a:endParaRPr lang="en-US" sz="4000" b="1" smtClean="0">
              <a:solidFill>
                <a:srgbClr val="FFC000"/>
              </a:solidFill>
            </a:endParaRPr>
          </a:p>
          <a:p>
            <a:pPr>
              <a:buFont typeface="Wingdings 3" pitchFamily="18" charset="2"/>
              <a:buNone/>
            </a:pPr>
            <a:r>
              <a:rPr lang="en-US" smtClean="0"/>
              <a:t>                            in the first 18 years of life. </a:t>
            </a:r>
          </a:p>
          <a:p>
            <a:pPr>
              <a:buFont typeface="Wingdings 3" pitchFamily="18" charset="2"/>
              <a:buNone/>
            </a:pPr>
            <a:r>
              <a:rPr lang="en-US" smtClean="0"/>
              <a:t> </a:t>
            </a:r>
          </a:p>
          <a:p>
            <a:endParaRPr lang="en-US" sz="1600" smtClean="0"/>
          </a:p>
        </p:txBody>
      </p:sp>
      <p:sp>
        <p:nvSpPr>
          <p:cNvPr id="3" name="Title 2"/>
          <p:cNvSpPr>
            <a:spLocks noGrp="1"/>
          </p:cNvSpPr>
          <p:nvPr>
            <p:ph type="title"/>
          </p:nvPr>
        </p:nvSpPr>
        <p:spPr/>
        <p:txBody>
          <a:bodyPr/>
          <a:lstStyle/>
          <a:p>
            <a:pPr>
              <a:defRPr/>
            </a:pPr>
            <a:r>
              <a:rPr lang="en-US" dirty="0" smtClean="0"/>
              <a:t>           Childhood Hours</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109537" indent="0">
              <a:buNone/>
            </a:pPr>
            <a:r>
              <a:rPr lang="en-US" dirty="0" smtClean="0"/>
              <a:t>Human Being: man, woman, boy, girl </a:t>
            </a:r>
          </a:p>
          <a:p>
            <a:pPr marL="109537" indent="0">
              <a:buNone/>
            </a:pPr>
            <a:r>
              <a:rPr lang="en-US" dirty="0" smtClean="0"/>
              <a:t>Basic Needs</a:t>
            </a:r>
          </a:p>
          <a:p>
            <a:pPr marL="109537" indent="0">
              <a:buNone/>
            </a:pPr>
            <a:r>
              <a:rPr lang="en-US" dirty="0"/>
              <a:t> </a:t>
            </a:r>
            <a:r>
              <a:rPr lang="en-US" dirty="0" smtClean="0"/>
              <a:t>               </a:t>
            </a:r>
            <a:r>
              <a:rPr lang="en-US" dirty="0" smtClean="0">
                <a:solidFill>
                  <a:srgbClr val="FF0000"/>
                </a:solidFill>
              </a:rPr>
              <a:t>S</a:t>
            </a:r>
            <a:r>
              <a:rPr lang="en-US" dirty="0" smtClean="0"/>
              <a:t>ocial</a:t>
            </a:r>
          </a:p>
          <a:p>
            <a:pPr marL="109537" indent="0">
              <a:buNone/>
            </a:pPr>
            <a:r>
              <a:rPr lang="en-US" dirty="0"/>
              <a:t> </a:t>
            </a:r>
            <a:r>
              <a:rPr lang="en-US" dirty="0" smtClean="0"/>
              <a:t>               </a:t>
            </a:r>
            <a:r>
              <a:rPr lang="en-US" dirty="0" smtClean="0">
                <a:solidFill>
                  <a:srgbClr val="FF0000"/>
                </a:solidFill>
              </a:rPr>
              <a:t>P</a:t>
            </a:r>
            <a:r>
              <a:rPr lang="en-US" dirty="0" smtClean="0"/>
              <a:t>hysical</a:t>
            </a:r>
          </a:p>
          <a:p>
            <a:pPr marL="109537" indent="0">
              <a:buNone/>
            </a:pPr>
            <a:r>
              <a:rPr lang="en-US" dirty="0"/>
              <a:t> </a:t>
            </a:r>
            <a:r>
              <a:rPr lang="en-US" dirty="0" smtClean="0"/>
              <a:t>               </a:t>
            </a:r>
            <a:r>
              <a:rPr lang="en-US" dirty="0" smtClean="0">
                <a:solidFill>
                  <a:srgbClr val="FF0000"/>
                </a:solidFill>
              </a:rPr>
              <a:t>I</a:t>
            </a:r>
            <a:r>
              <a:rPr lang="en-US" dirty="0" smtClean="0"/>
              <a:t>ntellectual</a:t>
            </a:r>
          </a:p>
          <a:p>
            <a:pPr marL="109537" indent="0">
              <a:buNone/>
            </a:pPr>
            <a:r>
              <a:rPr lang="en-US" dirty="0"/>
              <a:t> </a:t>
            </a:r>
            <a:r>
              <a:rPr lang="en-US" dirty="0" smtClean="0"/>
              <a:t>               </a:t>
            </a:r>
            <a:r>
              <a:rPr lang="en-US" dirty="0" smtClean="0">
                <a:solidFill>
                  <a:srgbClr val="FF0000"/>
                </a:solidFill>
              </a:rPr>
              <a:t>C</a:t>
            </a:r>
            <a:r>
              <a:rPr lang="en-US" dirty="0" smtClean="0"/>
              <a:t>reativity</a:t>
            </a:r>
          </a:p>
          <a:p>
            <a:pPr marL="109537" indent="0">
              <a:buNone/>
            </a:pPr>
            <a:r>
              <a:rPr lang="en-US" dirty="0"/>
              <a:t> </a:t>
            </a:r>
            <a:r>
              <a:rPr lang="en-US" dirty="0" smtClean="0"/>
              <a:t>               </a:t>
            </a:r>
            <a:r>
              <a:rPr lang="en-US" dirty="0" smtClean="0">
                <a:solidFill>
                  <a:srgbClr val="FF0000"/>
                </a:solidFill>
              </a:rPr>
              <a:t>E</a:t>
            </a:r>
            <a:r>
              <a:rPr lang="en-US" dirty="0" smtClean="0"/>
              <a:t>motional</a:t>
            </a:r>
          </a:p>
          <a:p>
            <a:pPr marL="109537" indent="0">
              <a:buNone/>
            </a:pPr>
            <a:r>
              <a:rPr lang="en-US" dirty="0"/>
              <a:t> </a:t>
            </a:r>
            <a:r>
              <a:rPr lang="en-US" dirty="0" smtClean="0"/>
              <a:t>               </a:t>
            </a:r>
            <a:r>
              <a:rPr lang="en-US" dirty="0" smtClean="0">
                <a:solidFill>
                  <a:srgbClr val="FF0000"/>
                </a:solidFill>
              </a:rPr>
              <a:t>S</a:t>
            </a:r>
            <a:r>
              <a:rPr lang="en-US" dirty="0" smtClean="0"/>
              <a:t>piritual</a:t>
            </a:r>
          </a:p>
          <a:p>
            <a:pPr marL="109537" indent="0">
              <a:buNone/>
            </a:pPr>
            <a:r>
              <a:rPr lang="en-US" dirty="0" smtClean="0">
                <a:solidFill>
                  <a:srgbClr val="660066"/>
                </a:solidFill>
              </a:rPr>
              <a:t>SPICES of Life: </a:t>
            </a:r>
            <a:r>
              <a:rPr lang="en-US" dirty="0" smtClean="0"/>
              <a:t>getting your needs met daily</a:t>
            </a:r>
            <a:endParaRPr lang="en-US" dirty="0"/>
          </a:p>
          <a:p>
            <a:pPr marL="109537" indent="0">
              <a:buNone/>
            </a:pPr>
            <a:endParaRPr lang="en-US" dirty="0"/>
          </a:p>
        </p:txBody>
      </p:sp>
      <p:sp>
        <p:nvSpPr>
          <p:cNvPr id="3" name="Title 2"/>
          <p:cNvSpPr>
            <a:spLocks noGrp="1"/>
          </p:cNvSpPr>
          <p:nvPr>
            <p:ph type="title"/>
          </p:nvPr>
        </p:nvSpPr>
        <p:spPr/>
        <p:txBody>
          <a:bodyPr/>
          <a:lstStyle/>
          <a:p>
            <a:r>
              <a:rPr lang="en-US" dirty="0" smtClean="0"/>
              <a:t>        </a:t>
            </a:r>
            <a:r>
              <a:rPr lang="en-US" dirty="0" smtClean="0">
                <a:solidFill>
                  <a:srgbClr val="00B0F0"/>
                </a:solidFill>
              </a:rPr>
              <a:t>Being    v.   Doing</a:t>
            </a:r>
            <a:endParaRPr lang="en-US" dirty="0">
              <a:solidFill>
                <a:srgbClr val="00B0F0"/>
              </a:solidFill>
            </a:endParaRPr>
          </a:p>
        </p:txBody>
      </p:sp>
    </p:spTree>
    <p:extLst>
      <p:ext uri="{BB962C8B-B14F-4D97-AF65-F5344CB8AC3E}">
        <p14:creationId xmlns:p14="http://schemas.microsoft.com/office/powerpoint/2010/main" val="410716410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Content Placeholder 1"/>
          <p:cNvSpPr>
            <a:spLocks noGrp="1"/>
          </p:cNvSpPr>
          <p:nvPr>
            <p:ph idx="1"/>
          </p:nvPr>
        </p:nvSpPr>
        <p:spPr/>
        <p:txBody>
          <a:bodyPr/>
          <a:lstStyle/>
          <a:p>
            <a:pPr>
              <a:buFont typeface="Wingdings 3" pitchFamily="18" charset="2"/>
              <a:buNone/>
              <a:defRPr/>
            </a:pPr>
            <a:r>
              <a:rPr lang="en-US" sz="2400" b="1" dirty="0" smtClean="0"/>
              <a:t> </a:t>
            </a:r>
            <a:r>
              <a:rPr lang="en-US" sz="2400" b="1" dirty="0" smtClean="0">
                <a:solidFill>
                  <a:srgbClr val="00B0F0"/>
                </a:solidFill>
              </a:rPr>
              <a:t>Positive %    </a:t>
            </a:r>
            <a:r>
              <a:rPr lang="en-US" sz="2400" b="1" dirty="0" smtClean="0">
                <a:solidFill>
                  <a:srgbClr val="FF0000"/>
                </a:solidFill>
              </a:rPr>
              <a:t>Negative %      </a:t>
            </a:r>
            <a:r>
              <a:rPr lang="en-US" sz="2400" b="1" dirty="0" smtClean="0">
                <a:solidFill>
                  <a:srgbClr val="0070C0"/>
                </a:solidFill>
              </a:rPr>
              <a:t>Dysfunctional Hours</a:t>
            </a:r>
            <a:endParaRPr lang="en-US" sz="2400" dirty="0" smtClean="0">
              <a:solidFill>
                <a:srgbClr val="0070C0"/>
              </a:solidFill>
            </a:endParaRPr>
          </a:p>
          <a:p>
            <a:pPr>
              <a:defRPr/>
            </a:pPr>
            <a:r>
              <a:rPr lang="en-US" sz="2400" dirty="0" smtClean="0"/>
              <a:t>  </a:t>
            </a:r>
            <a:r>
              <a:rPr lang="en-US" sz="2400" dirty="0" smtClean="0">
                <a:solidFill>
                  <a:srgbClr val="00B0F0"/>
                </a:solidFill>
              </a:rPr>
              <a:t>20% </a:t>
            </a:r>
            <a:r>
              <a:rPr lang="en-US" sz="2400" dirty="0" smtClean="0"/>
              <a:t>	           </a:t>
            </a:r>
            <a:r>
              <a:rPr lang="en-US" sz="2400" dirty="0" smtClean="0">
                <a:solidFill>
                  <a:srgbClr val="FF0000"/>
                </a:solidFill>
              </a:rPr>
              <a:t>80%</a:t>
            </a:r>
            <a:r>
              <a:rPr lang="en-US" sz="2400" dirty="0" smtClean="0"/>
              <a:t>	               </a:t>
            </a:r>
            <a:r>
              <a:rPr lang="en-US" sz="2400" dirty="0" smtClean="0">
                <a:solidFill>
                  <a:srgbClr val="FF0000"/>
                </a:solidFill>
              </a:rPr>
              <a:t>126,221</a:t>
            </a:r>
          </a:p>
          <a:p>
            <a:pPr>
              <a:defRPr/>
            </a:pPr>
            <a:r>
              <a:rPr lang="en-US" sz="2400" dirty="0" smtClean="0"/>
              <a:t>  </a:t>
            </a:r>
            <a:r>
              <a:rPr lang="en-US" sz="2400" dirty="0" smtClean="0">
                <a:solidFill>
                  <a:srgbClr val="00B0F0"/>
                </a:solidFill>
              </a:rPr>
              <a:t>30%</a:t>
            </a:r>
            <a:r>
              <a:rPr lang="en-US" sz="2400" dirty="0" smtClean="0"/>
              <a:t>	           </a:t>
            </a:r>
            <a:r>
              <a:rPr lang="en-US" sz="2400" dirty="0" smtClean="0">
                <a:solidFill>
                  <a:srgbClr val="FF0000"/>
                </a:solidFill>
              </a:rPr>
              <a:t>70%	</a:t>
            </a:r>
            <a:r>
              <a:rPr lang="en-US" sz="2400" dirty="0" smtClean="0"/>
              <a:t>               </a:t>
            </a:r>
            <a:r>
              <a:rPr lang="en-US" sz="2400" dirty="0" smtClean="0">
                <a:solidFill>
                  <a:srgbClr val="FF0000"/>
                </a:solidFill>
              </a:rPr>
              <a:t>110,443</a:t>
            </a:r>
          </a:p>
          <a:p>
            <a:pPr>
              <a:defRPr/>
            </a:pPr>
            <a:r>
              <a:rPr lang="en-US" sz="2400" dirty="0" smtClean="0"/>
              <a:t>  </a:t>
            </a:r>
            <a:r>
              <a:rPr lang="en-US" sz="2400" dirty="0" smtClean="0">
                <a:solidFill>
                  <a:srgbClr val="00B0F0"/>
                </a:solidFill>
              </a:rPr>
              <a:t>50%</a:t>
            </a:r>
            <a:r>
              <a:rPr lang="en-US" sz="2400" dirty="0" smtClean="0"/>
              <a:t>	           </a:t>
            </a:r>
            <a:r>
              <a:rPr lang="en-US" sz="2400" dirty="0" smtClean="0">
                <a:solidFill>
                  <a:srgbClr val="FF0000"/>
                </a:solidFill>
              </a:rPr>
              <a:t>50%</a:t>
            </a:r>
            <a:r>
              <a:rPr lang="en-US" sz="2400" dirty="0" smtClean="0"/>
              <a:t>	                 </a:t>
            </a:r>
            <a:r>
              <a:rPr lang="en-US" sz="2400" dirty="0" smtClean="0">
                <a:solidFill>
                  <a:srgbClr val="C00000"/>
                </a:solidFill>
              </a:rPr>
              <a:t>78,888</a:t>
            </a:r>
          </a:p>
          <a:p>
            <a:pPr>
              <a:defRPr/>
            </a:pPr>
            <a:r>
              <a:rPr lang="en-US" sz="2400" dirty="0" smtClean="0"/>
              <a:t>  </a:t>
            </a:r>
            <a:r>
              <a:rPr lang="en-US" sz="2400" dirty="0" smtClean="0">
                <a:solidFill>
                  <a:srgbClr val="00B0F0"/>
                </a:solidFill>
              </a:rPr>
              <a:t>70%</a:t>
            </a:r>
            <a:r>
              <a:rPr lang="en-US" sz="2400" dirty="0" smtClean="0"/>
              <a:t>	           </a:t>
            </a:r>
            <a:r>
              <a:rPr lang="en-US" sz="2400" dirty="0" smtClean="0">
                <a:solidFill>
                  <a:srgbClr val="FF0000"/>
                </a:solidFill>
              </a:rPr>
              <a:t>30%</a:t>
            </a:r>
            <a:r>
              <a:rPr lang="en-US" sz="2400" dirty="0" smtClean="0"/>
              <a:t>	                 </a:t>
            </a:r>
            <a:r>
              <a:rPr lang="en-US" sz="2400" dirty="0" smtClean="0">
                <a:solidFill>
                  <a:srgbClr val="C00000"/>
                </a:solidFill>
              </a:rPr>
              <a:t>47,333</a:t>
            </a:r>
          </a:p>
          <a:p>
            <a:pPr>
              <a:defRPr/>
            </a:pPr>
            <a:r>
              <a:rPr lang="en-US" sz="2400" dirty="0" smtClean="0"/>
              <a:t>  </a:t>
            </a:r>
            <a:r>
              <a:rPr lang="en-US" sz="2400" dirty="0" smtClean="0">
                <a:solidFill>
                  <a:srgbClr val="00B0F0"/>
                </a:solidFill>
              </a:rPr>
              <a:t>80%</a:t>
            </a:r>
            <a:r>
              <a:rPr lang="en-US" sz="2400" dirty="0" smtClean="0"/>
              <a:t>	           </a:t>
            </a:r>
            <a:r>
              <a:rPr lang="en-US" sz="2400" dirty="0" smtClean="0">
                <a:solidFill>
                  <a:srgbClr val="FF0000"/>
                </a:solidFill>
              </a:rPr>
              <a:t>20%</a:t>
            </a:r>
            <a:r>
              <a:rPr lang="en-US" sz="2400" dirty="0" smtClean="0"/>
              <a:t>	                 </a:t>
            </a:r>
            <a:r>
              <a:rPr lang="en-US" sz="2400" dirty="0" smtClean="0">
                <a:solidFill>
                  <a:schemeClr val="accent6">
                    <a:lumMod val="50000"/>
                  </a:schemeClr>
                </a:solidFill>
              </a:rPr>
              <a:t>31,555</a:t>
            </a:r>
            <a:r>
              <a:rPr lang="en-US" sz="2400" dirty="0" smtClean="0"/>
              <a:t> </a:t>
            </a:r>
          </a:p>
          <a:p>
            <a:pPr>
              <a:defRPr/>
            </a:pPr>
            <a:r>
              <a:rPr lang="en-US" sz="2400" dirty="0" smtClean="0">
                <a:solidFill>
                  <a:srgbClr val="00B0F0"/>
                </a:solidFill>
              </a:rPr>
              <a:t>  90%</a:t>
            </a:r>
            <a:r>
              <a:rPr lang="en-US" sz="2400" dirty="0" smtClean="0"/>
              <a:t>	           </a:t>
            </a:r>
            <a:r>
              <a:rPr lang="en-US" sz="2400" dirty="0" smtClean="0">
                <a:solidFill>
                  <a:srgbClr val="FF0000"/>
                </a:solidFill>
              </a:rPr>
              <a:t>10%</a:t>
            </a:r>
            <a:r>
              <a:rPr lang="en-US" sz="2400" dirty="0" smtClean="0"/>
              <a:t>	                </a:t>
            </a:r>
            <a:r>
              <a:rPr lang="en-US" sz="2400" dirty="0" smtClean="0">
                <a:solidFill>
                  <a:schemeClr val="accent3"/>
                </a:solidFill>
              </a:rPr>
              <a:t> </a:t>
            </a:r>
            <a:r>
              <a:rPr lang="en-US" sz="2400" dirty="0" smtClean="0">
                <a:solidFill>
                  <a:schemeClr val="accent2">
                    <a:lumMod val="75000"/>
                  </a:schemeClr>
                </a:solidFill>
              </a:rPr>
              <a:t>15,778</a:t>
            </a:r>
          </a:p>
          <a:p>
            <a:pPr>
              <a:defRPr/>
            </a:pPr>
            <a:r>
              <a:rPr lang="en-US" sz="2400" dirty="0" smtClean="0">
                <a:solidFill>
                  <a:srgbClr val="FF0000"/>
                </a:solidFill>
              </a:rPr>
              <a:t>  </a:t>
            </a:r>
            <a:r>
              <a:rPr lang="en-US" sz="2400" dirty="0" smtClean="0">
                <a:solidFill>
                  <a:srgbClr val="00B0F0"/>
                </a:solidFill>
              </a:rPr>
              <a:t>95%                    </a:t>
            </a:r>
            <a:r>
              <a:rPr lang="en-US" sz="2400" dirty="0" smtClean="0">
                <a:solidFill>
                  <a:srgbClr val="FF0000"/>
                </a:solidFill>
              </a:rPr>
              <a:t>5%                    </a:t>
            </a:r>
            <a:r>
              <a:rPr lang="en-US" sz="2400" dirty="0" smtClean="0">
                <a:solidFill>
                  <a:srgbClr val="00B0F0"/>
                </a:solidFill>
              </a:rPr>
              <a:t> 7,889</a:t>
            </a:r>
          </a:p>
          <a:p>
            <a:pPr>
              <a:defRPr/>
            </a:pPr>
            <a:r>
              <a:rPr lang="en-US" sz="2400" dirty="0" smtClean="0"/>
              <a:t>  </a:t>
            </a:r>
            <a:r>
              <a:rPr lang="en-US" sz="2400" dirty="0" smtClean="0">
                <a:solidFill>
                  <a:srgbClr val="00B0F0"/>
                </a:solidFill>
              </a:rPr>
              <a:t>99%</a:t>
            </a:r>
            <a:r>
              <a:rPr lang="en-US" sz="2400" dirty="0" smtClean="0">
                <a:solidFill>
                  <a:srgbClr val="FF0000"/>
                </a:solidFill>
              </a:rPr>
              <a:t>	             1%</a:t>
            </a:r>
            <a:r>
              <a:rPr lang="en-US" sz="2400" dirty="0" smtClean="0"/>
              <a:t>	                   </a:t>
            </a:r>
            <a:r>
              <a:rPr lang="en-US" sz="2400" dirty="0" smtClean="0">
                <a:solidFill>
                  <a:srgbClr val="00B0F0"/>
                </a:solidFill>
              </a:rPr>
              <a:t>1,578</a:t>
            </a:r>
          </a:p>
          <a:p>
            <a:pPr>
              <a:defRPr/>
            </a:pPr>
            <a:r>
              <a:rPr lang="en-US" sz="2400" dirty="0" smtClean="0"/>
              <a:t> </a:t>
            </a:r>
            <a:r>
              <a:rPr lang="en-US" sz="2400" dirty="0" smtClean="0">
                <a:solidFill>
                  <a:srgbClr val="00B0F0"/>
                </a:solidFill>
              </a:rPr>
              <a:t>100%                   </a:t>
            </a:r>
            <a:r>
              <a:rPr lang="en-US" sz="2400" dirty="0" smtClean="0">
                <a:solidFill>
                  <a:srgbClr val="FF0000"/>
                </a:solidFill>
              </a:rPr>
              <a:t>0%                          </a:t>
            </a:r>
            <a:r>
              <a:rPr lang="en-US" sz="2400" dirty="0" smtClean="0">
                <a:solidFill>
                  <a:srgbClr val="00B0F0"/>
                </a:solidFill>
              </a:rPr>
              <a:t> 0</a:t>
            </a:r>
          </a:p>
          <a:p>
            <a:pPr>
              <a:defRPr/>
            </a:pPr>
            <a:endParaRPr lang="en-US" dirty="0" smtClean="0"/>
          </a:p>
        </p:txBody>
      </p:sp>
      <p:sp>
        <p:nvSpPr>
          <p:cNvPr id="3" name="Title 2"/>
          <p:cNvSpPr>
            <a:spLocks noGrp="1"/>
          </p:cNvSpPr>
          <p:nvPr>
            <p:ph type="title"/>
          </p:nvPr>
        </p:nvSpPr>
        <p:spPr/>
        <p:txBody>
          <a:bodyPr>
            <a:normAutofit fontScale="90000"/>
          </a:bodyPr>
          <a:lstStyle/>
          <a:p>
            <a:pPr>
              <a:defRPr/>
            </a:pPr>
            <a:r>
              <a:rPr lang="en-US" sz="4400" dirty="0" smtClean="0"/>
              <a:t>   157,776 Hours in Childhood</a:t>
            </a:r>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Content Placeholder 1"/>
          <p:cNvSpPr>
            <a:spLocks noGrp="1"/>
          </p:cNvSpPr>
          <p:nvPr>
            <p:ph idx="1"/>
          </p:nvPr>
        </p:nvSpPr>
        <p:spPr/>
        <p:txBody>
          <a:bodyPr/>
          <a:lstStyle/>
          <a:p>
            <a:pPr>
              <a:buFont typeface="Wingdings 3" pitchFamily="18" charset="2"/>
              <a:buNone/>
            </a:pPr>
            <a:r>
              <a:rPr lang="en-US" sz="3600" smtClean="0"/>
              <a:t> </a:t>
            </a:r>
            <a:r>
              <a:rPr lang="en-US" sz="3600" b="1" smtClean="0">
                <a:solidFill>
                  <a:srgbClr val="C00000"/>
                </a:solidFill>
              </a:rPr>
              <a:t>Two dysfunctional </a:t>
            </a:r>
            <a:r>
              <a:rPr lang="en-US" sz="3600" smtClean="0">
                <a:solidFill>
                  <a:srgbClr val="C00000"/>
                </a:solidFill>
              </a:rPr>
              <a:t>personality</a:t>
            </a:r>
            <a:r>
              <a:rPr lang="en-US" sz="3600" smtClean="0"/>
              <a:t> </a:t>
            </a:r>
            <a:r>
              <a:rPr lang="en-US" sz="3600" smtClean="0">
                <a:solidFill>
                  <a:srgbClr val="C00000"/>
                </a:solidFill>
              </a:rPr>
              <a:t>characteristics</a:t>
            </a:r>
            <a:r>
              <a:rPr lang="en-US" sz="3600" b="1" smtClean="0">
                <a:solidFill>
                  <a:srgbClr val="C00000"/>
                </a:solidFill>
              </a:rPr>
              <a:t> </a:t>
            </a:r>
            <a:r>
              <a:rPr lang="en-US" sz="3600" smtClean="0">
                <a:solidFill>
                  <a:srgbClr val="C00000"/>
                </a:solidFill>
              </a:rPr>
              <a:t>are formed and reinforced.</a:t>
            </a:r>
          </a:p>
          <a:p>
            <a:pPr>
              <a:buFont typeface="Wingdings 3" pitchFamily="18" charset="2"/>
              <a:buNone/>
            </a:pPr>
            <a:r>
              <a:rPr lang="en-US" sz="3600" smtClean="0">
                <a:solidFill>
                  <a:srgbClr val="002060"/>
                </a:solidFill>
              </a:rPr>
              <a:t>Over time, these characteristics lead to traits which can lead to full blown adult personalities.</a:t>
            </a:r>
          </a:p>
          <a:p>
            <a:endParaRPr lang="en-US" smtClean="0"/>
          </a:p>
        </p:txBody>
      </p:sp>
      <p:sp>
        <p:nvSpPr>
          <p:cNvPr id="3" name="Title 2"/>
          <p:cNvSpPr>
            <a:spLocks noGrp="1"/>
          </p:cNvSpPr>
          <p:nvPr>
            <p:ph type="title"/>
          </p:nvPr>
        </p:nvSpPr>
        <p:spPr/>
        <p:txBody>
          <a:bodyPr/>
          <a:lstStyle/>
          <a:p>
            <a:pPr>
              <a:defRPr/>
            </a:pPr>
            <a:r>
              <a:rPr lang="en-US" dirty="0" smtClean="0"/>
              <a:t>   </a:t>
            </a:r>
            <a:r>
              <a:rPr lang="en-US" dirty="0" smtClean="0">
                <a:solidFill>
                  <a:srgbClr val="FF0000"/>
                </a:solidFill>
              </a:rPr>
              <a:t>Dysfunctional Personalities  </a:t>
            </a:r>
            <a:endParaRPr lang="en-US" dirty="0">
              <a:solidFill>
                <a:srgbClr val="FF0000"/>
              </a:solidFill>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Content Placeholder 1"/>
          <p:cNvSpPr>
            <a:spLocks noGrp="1"/>
          </p:cNvSpPr>
          <p:nvPr>
            <p:ph idx="1"/>
          </p:nvPr>
        </p:nvSpPr>
        <p:spPr>
          <a:xfrm>
            <a:off x="457200" y="1481138"/>
            <a:ext cx="8153400" cy="4462462"/>
          </a:xfrm>
        </p:spPr>
        <p:txBody>
          <a:bodyPr/>
          <a:lstStyle/>
          <a:p>
            <a:pPr>
              <a:buFont typeface="Wingdings 3" pitchFamily="18" charset="2"/>
              <a:buNone/>
              <a:defRPr/>
            </a:pPr>
            <a:r>
              <a:rPr lang="en-US" sz="3600" b="1" dirty="0" smtClean="0"/>
              <a:t>             </a:t>
            </a:r>
            <a:r>
              <a:rPr lang="en-US" sz="3600" dirty="0" smtClean="0"/>
              <a:t>  </a:t>
            </a:r>
            <a:r>
              <a:rPr lang="en-US" sz="3600" dirty="0" smtClean="0">
                <a:solidFill>
                  <a:srgbClr val="FF0000"/>
                </a:solidFill>
              </a:rPr>
              <a:t> </a:t>
            </a:r>
            <a:r>
              <a:rPr lang="en-US" sz="4400" b="1" dirty="0" smtClean="0">
                <a:solidFill>
                  <a:srgbClr val="FF0000"/>
                </a:solidFill>
              </a:rPr>
              <a:t>Perpetrator</a:t>
            </a:r>
            <a:endParaRPr lang="en-US" sz="3600" dirty="0" smtClean="0">
              <a:solidFill>
                <a:srgbClr val="FF0000"/>
              </a:solidFill>
            </a:endParaRPr>
          </a:p>
          <a:p>
            <a:pPr>
              <a:buFont typeface="Wingdings 3" pitchFamily="18" charset="2"/>
              <a:buNone/>
              <a:defRPr/>
            </a:pPr>
            <a:r>
              <a:rPr lang="en-US" sz="3200" dirty="0" smtClean="0"/>
              <a:t>  The part of our personality that is    abusive, </a:t>
            </a:r>
            <a:r>
              <a:rPr lang="en-US" sz="3200" dirty="0" smtClean="0">
                <a:solidFill>
                  <a:schemeClr val="accent6">
                    <a:lumMod val="50000"/>
                  </a:schemeClr>
                </a:solidFill>
              </a:rPr>
              <a:t>hurts others: </a:t>
            </a:r>
          </a:p>
          <a:p>
            <a:pPr>
              <a:buFont typeface="Wingdings 3" pitchFamily="18" charset="2"/>
              <a:buNone/>
              <a:defRPr/>
            </a:pPr>
            <a:r>
              <a:rPr lang="en-US" sz="3200" dirty="0" smtClean="0"/>
              <a:t>          </a:t>
            </a:r>
            <a:r>
              <a:rPr lang="en-US" sz="3200" dirty="0" smtClean="0">
                <a:solidFill>
                  <a:schemeClr val="accent6">
                    <a:lumMod val="50000"/>
                  </a:schemeClr>
                </a:solidFill>
              </a:rPr>
              <a:t>physically    emotionally               spiritually                       sexually </a:t>
            </a:r>
          </a:p>
          <a:p>
            <a:pPr>
              <a:buFont typeface="Wingdings 3" pitchFamily="18" charset="2"/>
              <a:buNone/>
              <a:defRPr/>
            </a:pPr>
            <a:r>
              <a:rPr lang="en-US" sz="3200" dirty="0" smtClean="0"/>
              <a:t>    generally </a:t>
            </a:r>
            <a:r>
              <a:rPr lang="en-US" sz="3200" dirty="0" smtClean="0">
                <a:solidFill>
                  <a:srgbClr val="002060"/>
                </a:solidFill>
              </a:rPr>
              <a:t>disregards the overall goodness</a:t>
            </a:r>
            <a:r>
              <a:rPr lang="en-US" sz="3200" dirty="0" smtClean="0"/>
              <a:t> of other living creatures.</a:t>
            </a:r>
          </a:p>
          <a:p>
            <a:pPr>
              <a:defRPr/>
            </a:pPr>
            <a:endParaRPr lang="en-US" dirty="0" smtClean="0"/>
          </a:p>
        </p:txBody>
      </p:sp>
      <p:sp>
        <p:nvSpPr>
          <p:cNvPr id="3" name="Title 2"/>
          <p:cNvSpPr>
            <a:spLocks noGrp="1"/>
          </p:cNvSpPr>
          <p:nvPr>
            <p:ph type="title"/>
          </p:nvPr>
        </p:nvSpPr>
        <p:spPr/>
        <p:txBody>
          <a:bodyPr/>
          <a:lstStyle/>
          <a:p>
            <a:pPr>
              <a:defRPr/>
            </a:pPr>
            <a:r>
              <a:rPr lang="en-US" dirty="0" smtClean="0"/>
              <a:t>   </a:t>
            </a:r>
            <a:r>
              <a:rPr lang="en-US" dirty="0" smtClean="0">
                <a:solidFill>
                  <a:srgbClr val="00B0F0"/>
                </a:solidFill>
              </a:rPr>
              <a:t>Dysfunctional Personalities</a:t>
            </a:r>
            <a:endParaRPr lang="en-US" dirty="0">
              <a:solidFill>
                <a:srgbClr val="00B0F0"/>
              </a:solidFill>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Content Placeholder 1"/>
          <p:cNvSpPr>
            <a:spLocks noGrp="1"/>
          </p:cNvSpPr>
          <p:nvPr>
            <p:ph idx="1"/>
          </p:nvPr>
        </p:nvSpPr>
        <p:spPr/>
        <p:txBody>
          <a:bodyPr/>
          <a:lstStyle/>
          <a:p>
            <a:pPr>
              <a:buFont typeface="Wingdings 3" pitchFamily="18" charset="2"/>
              <a:buNone/>
            </a:pPr>
            <a:r>
              <a:rPr lang="en-US" sz="3600" b="1" smtClean="0"/>
              <a:t>                   </a:t>
            </a:r>
            <a:r>
              <a:rPr lang="en-US" sz="3600" b="1" smtClean="0">
                <a:solidFill>
                  <a:srgbClr val="FF0000"/>
                </a:solidFill>
              </a:rPr>
              <a:t> </a:t>
            </a:r>
            <a:r>
              <a:rPr lang="en-US" sz="4000" b="1" smtClean="0">
                <a:solidFill>
                  <a:srgbClr val="FF0000"/>
                </a:solidFill>
              </a:rPr>
              <a:t>Victim </a:t>
            </a:r>
          </a:p>
          <a:p>
            <a:pPr>
              <a:buFont typeface="Wingdings 3" pitchFamily="18" charset="2"/>
              <a:buNone/>
            </a:pPr>
            <a:r>
              <a:rPr lang="en-US" sz="3200" b="1" smtClean="0"/>
              <a:t> </a:t>
            </a:r>
            <a:r>
              <a:rPr lang="en-US" sz="2800" smtClean="0"/>
              <a:t>The part of our personality that believes:</a:t>
            </a:r>
          </a:p>
          <a:p>
            <a:pPr>
              <a:buFont typeface="Wingdings 3" pitchFamily="18" charset="2"/>
              <a:buNone/>
            </a:pPr>
            <a:r>
              <a:rPr lang="en-US" sz="2800" smtClean="0"/>
              <a:t> * </a:t>
            </a:r>
            <a:r>
              <a:rPr lang="en-US" sz="2800" smtClean="0">
                <a:solidFill>
                  <a:srgbClr val="FF0000"/>
                </a:solidFill>
              </a:rPr>
              <a:t>hurt and pain </a:t>
            </a:r>
            <a:r>
              <a:rPr lang="en-US" sz="2800" smtClean="0"/>
              <a:t>given by others </a:t>
            </a:r>
            <a:r>
              <a:rPr lang="en-US" sz="2800" smtClean="0">
                <a:solidFill>
                  <a:srgbClr val="FF0000"/>
                </a:solidFill>
              </a:rPr>
              <a:t>is justified and valid</a:t>
            </a:r>
          </a:p>
          <a:p>
            <a:pPr>
              <a:buFont typeface="Wingdings 3" pitchFamily="18" charset="2"/>
              <a:buNone/>
            </a:pPr>
            <a:r>
              <a:rPr lang="en-US" sz="2800" smtClean="0"/>
              <a:t> * </a:t>
            </a:r>
            <a:r>
              <a:rPr lang="en-US" sz="2800" smtClean="0">
                <a:solidFill>
                  <a:srgbClr val="139D41"/>
                </a:solidFill>
              </a:rPr>
              <a:t>hurt</a:t>
            </a:r>
            <a:r>
              <a:rPr lang="en-US" sz="2800" smtClean="0"/>
              <a:t> received from others </a:t>
            </a:r>
            <a:r>
              <a:rPr lang="en-US" sz="2800" smtClean="0">
                <a:solidFill>
                  <a:srgbClr val="139D41"/>
                </a:solidFill>
              </a:rPr>
              <a:t>is for their own good</a:t>
            </a:r>
          </a:p>
          <a:p>
            <a:pPr>
              <a:buFont typeface="Wingdings 3" pitchFamily="18" charset="2"/>
              <a:buNone/>
            </a:pPr>
            <a:r>
              <a:rPr lang="en-US" sz="2800" smtClean="0"/>
              <a:t> * people who </a:t>
            </a:r>
            <a:r>
              <a:rPr lang="en-US" sz="2800" smtClean="0">
                <a:solidFill>
                  <a:srgbClr val="0070C0"/>
                </a:solidFill>
              </a:rPr>
              <a:t>love</a:t>
            </a:r>
            <a:r>
              <a:rPr lang="en-US" sz="2800" smtClean="0"/>
              <a:t> you </a:t>
            </a:r>
            <a:r>
              <a:rPr lang="en-US" sz="2800" smtClean="0">
                <a:solidFill>
                  <a:srgbClr val="0070C0"/>
                </a:solidFill>
              </a:rPr>
              <a:t>can hurt you</a:t>
            </a:r>
          </a:p>
          <a:p>
            <a:pPr>
              <a:buFont typeface="Wingdings 3" pitchFamily="18" charset="2"/>
              <a:buNone/>
            </a:pPr>
            <a:r>
              <a:rPr lang="en-US" sz="2800" smtClean="0"/>
              <a:t> * they need to </a:t>
            </a:r>
            <a:r>
              <a:rPr lang="en-US" sz="2800" smtClean="0">
                <a:solidFill>
                  <a:srgbClr val="7030A0"/>
                </a:solidFill>
              </a:rPr>
              <a:t>feel grateful </a:t>
            </a:r>
            <a:r>
              <a:rPr lang="en-US" sz="2800" smtClean="0"/>
              <a:t>to others </a:t>
            </a:r>
            <a:r>
              <a:rPr lang="en-US" sz="2800" smtClean="0">
                <a:solidFill>
                  <a:srgbClr val="7030A0"/>
                </a:solidFill>
              </a:rPr>
              <a:t>for    their victimization.</a:t>
            </a:r>
          </a:p>
          <a:p>
            <a:endParaRPr lang="en-US" smtClean="0"/>
          </a:p>
        </p:txBody>
      </p:sp>
      <p:sp>
        <p:nvSpPr>
          <p:cNvPr id="4" name="Title 3"/>
          <p:cNvSpPr>
            <a:spLocks noGrp="1"/>
          </p:cNvSpPr>
          <p:nvPr>
            <p:ph type="title"/>
          </p:nvPr>
        </p:nvSpPr>
        <p:spPr/>
        <p:txBody>
          <a:bodyPr/>
          <a:lstStyle/>
          <a:p>
            <a:pPr>
              <a:defRPr/>
            </a:pPr>
            <a:r>
              <a:rPr lang="en-US" dirty="0" smtClean="0"/>
              <a:t>   </a:t>
            </a:r>
            <a:r>
              <a:rPr lang="en-US" dirty="0" smtClean="0">
                <a:solidFill>
                  <a:srgbClr val="0070C0"/>
                </a:solidFill>
              </a:rPr>
              <a:t>Dysfunctional Personalities</a:t>
            </a:r>
            <a:endParaRPr lang="en-US" dirty="0">
              <a:solidFill>
                <a:srgbClr val="0070C0"/>
              </a:solidFill>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Content Placeholder 1"/>
          <p:cNvSpPr>
            <a:spLocks noGrp="1"/>
          </p:cNvSpPr>
          <p:nvPr>
            <p:ph idx="1"/>
          </p:nvPr>
        </p:nvSpPr>
        <p:spPr/>
        <p:txBody>
          <a:bodyPr/>
          <a:lstStyle/>
          <a:p>
            <a:pPr>
              <a:buFont typeface="Wingdings 3" pitchFamily="18" charset="2"/>
              <a:buNone/>
              <a:defRPr/>
            </a:pPr>
            <a:r>
              <a:rPr lang="en-US" dirty="0" smtClean="0"/>
              <a:t> </a:t>
            </a:r>
            <a:endParaRPr lang="en-US" sz="3600" dirty="0" smtClean="0"/>
          </a:p>
          <a:p>
            <a:pPr>
              <a:buFont typeface="Wingdings 3" pitchFamily="18" charset="2"/>
              <a:buNone/>
              <a:defRPr/>
            </a:pPr>
            <a:r>
              <a:rPr lang="en-US" sz="4400" dirty="0" smtClean="0">
                <a:solidFill>
                  <a:srgbClr val="00B050"/>
                </a:solidFill>
              </a:rPr>
              <a:t> </a:t>
            </a:r>
            <a:r>
              <a:rPr lang="en-US" sz="4400" b="1" dirty="0" smtClean="0">
                <a:solidFill>
                  <a:srgbClr val="00B050"/>
                </a:solidFill>
              </a:rPr>
              <a:t>Positive nurturing </a:t>
            </a:r>
            <a:r>
              <a:rPr lang="en-US" sz="3600" dirty="0" smtClean="0"/>
              <a:t>in the form </a:t>
            </a:r>
          </a:p>
          <a:p>
            <a:pPr>
              <a:buFont typeface="Wingdings 3" pitchFamily="18" charset="2"/>
              <a:buNone/>
              <a:defRPr/>
            </a:pPr>
            <a:r>
              <a:rPr lang="en-US" sz="3600" dirty="0" smtClean="0"/>
              <a:t>    </a:t>
            </a:r>
            <a:r>
              <a:rPr lang="en-US" sz="3600" dirty="0" smtClean="0">
                <a:solidFill>
                  <a:schemeClr val="accent3">
                    <a:lumMod val="50000"/>
                  </a:schemeClr>
                </a:solidFill>
              </a:rPr>
              <a:t>empathy       empowerment  </a:t>
            </a:r>
          </a:p>
          <a:p>
            <a:pPr>
              <a:buFont typeface="Wingdings 3" pitchFamily="18" charset="2"/>
              <a:buNone/>
              <a:defRPr/>
            </a:pPr>
            <a:r>
              <a:rPr lang="en-US" sz="3600" dirty="0" smtClean="0">
                <a:solidFill>
                  <a:schemeClr val="accent3">
                    <a:lumMod val="50000"/>
                  </a:schemeClr>
                </a:solidFill>
              </a:rPr>
              <a:t>  positive discipline  self-worth</a:t>
            </a:r>
          </a:p>
          <a:p>
            <a:pPr>
              <a:buFont typeface="Wingdings 3" pitchFamily="18" charset="2"/>
              <a:buNone/>
              <a:defRPr/>
            </a:pPr>
            <a:r>
              <a:rPr lang="en-US" sz="3600" dirty="0" smtClean="0"/>
              <a:t>                     </a:t>
            </a:r>
            <a:r>
              <a:rPr lang="en-US" sz="3200" dirty="0" smtClean="0"/>
              <a:t>create</a:t>
            </a:r>
            <a:r>
              <a:rPr lang="en-US" sz="3600" dirty="0" smtClean="0"/>
              <a:t> </a:t>
            </a:r>
          </a:p>
          <a:p>
            <a:pPr>
              <a:buFont typeface="Wingdings 3" pitchFamily="18" charset="2"/>
              <a:buNone/>
              <a:defRPr/>
            </a:pPr>
            <a:r>
              <a:rPr lang="en-US" sz="4800" b="1" dirty="0" smtClean="0"/>
              <a:t>   </a:t>
            </a:r>
            <a:r>
              <a:rPr lang="en-US" sz="4800" b="1" dirty="0" smtClean="0">
                <a:solidFill>
                  <a:srgbClr val="002060"/>
                </a:solidFill>
              </a:rPr>
              <a:t>healthy neurological networks and pathways. </a:t>
            </a:r>
          </a:p>
          <a:p>
            <a:pPr>
              <a:defRPr/>
            </a:pPr>
            <a:endParaRPr lang="en-US" dirty="0" smtClean="0"/>
          </a:p>
        </p:txBody>
      </p:sp>
      <p:sp>
        <p:nvSpPr>
          <p:cNvPr id="3" name="Title 2"/>
          <p:cNvSpPr>
            <a:spLocks noGrp="1"/>
          </p:cNvSpPr>
          <p:nvPr>
            <p:ph type="title"/>
          </p:nvPr>
        </p:nvSpPr>
        <p:spPr/>
        <p:txBody>
          <a:bodyPr/>
          <a:lstStyle/>
          <a:p>
            <a:pPr>
              <a:defRPr/>
            </a:pPr>
            <a:r>
              <a:rPr lang="en-US" dirty="0" smtClean="0"/>
              <a:t>    </a:t>
            </a:r>
            <a:r>
              <a:rPr lang="en-US" dirty="0" smtClean="0">
                <a:solidFill>
                  <a:srgbClr val="7030A0"/>
                </a:solidFill>
              </a:rPr>
              <a:t>Childhood Mental Health</a:t>
            </a:r>
            <a:endParaRPr lang="en-US" dirty="0">
              <a:solidFill>
                <a:srgbClr val="7030A0"/>
              </a:solidFill>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Font typeface="Wingdings 3" pitchFamily="18" charset="2"/>
              <a:buNone/>
              <a:defRPr/>
            </a:pPr>
            <a:r>
              <a:rPr lang="en-US" b="1" dirty="0" smtClean="0">
                <a:solidFill>
                  <a:srgbClr val="139D41"/>
                </a:solidFill>
              </a:rPr>
              <a:t>                          </a:t>
            </a:r>
            <a:r>
              <a:rPr lang="en-US" sz="3600" b="1" dirty="0" smtClean="0">
                <a:solidFill>
                  <a:srgbClr val="139D41"/>
                </a:solidFill>
              </a:rPr>
              <a:t>Nurturer</a:t>
            </a:r>
          </a:p>
          <a:p>
            <a:pPr>
              <a:buFont typeface="Wingdings 3" pitchFamily="18" charset="2"/>
              <a:buNone/>
              <a:defRPr/>
            </a:pPr>
            <a:r>
              <a:rPr lang="en-US" dirty="0" smtClean="0">
                <a:solidFill>
                  <a:schemeClr val="accent3">
                    <a:lumMod val="50000"/>
                  </a:schemeClr>
                </a:solidFill>
              </a:rPr>
              <a:t>The part of our personality that </a:t>
            </a:r>
          </a:p>
          <a:p>
            <a:pPr>
              <a:buFont typeface="Arial" charset="0"/>
              <a:buChar char="•"/>
              <a:defRPr/>
            </a:pPr>
            <a:r>
              <a:rPr lang="en-US" dirty="0" smtClean="0">
                <a:solidFill>
                  <a:schemeClr val="accent3">
                    <a:lumMod val="50000"/>
                  </a:schemeClr>
                </a:solidFill>
              </a:rPr>
              <a:t>Is capable of giving care, empathy and compassion</a:t>
            </a:r>
          </a:p>
          <a:p>
            <a:pPr>
              <a:buFont typeface="Arial" charset="0"/>
              <a:buChar char="•"/>
              <a:defRPr/>
            </a:pPr>
            <a:r>
              <a:rPr lang="en-US" dirty="0" smtClean="0">
                <a:solidFill>
                  <a:schemeClr val="accent3">
                    <a:lumMod val="50000"/>
                  </a:schemeClr>
                </a:solidFill>
              </a:rPr>
              <a:t>Takes care of one’s self as well as the selves of others </a:t>
            </a:r>
          </a:p>
          <a:p>
            <a:pPr>
              <a:buFont typeface="Arial" charset="0"/>
              <a:buChar char="•"/>
              <a:defRPr/>
            </a:pPr>
            <a:r>
              <a:rPr lang="en-US" dirty="0" smtClean="0">
                <a:solidFill>
                  <a:schemeClr val="accent3">
                    <a:lumMod val="50000"/>
                  </a:schemeClr>
                </a:solidFill>
              </a:rPr>
              <a:t>Builds strong attachments with children, family, friends and pets </a:t>
            </a:r>
            <a:endParaRPr lang="en-US" dirty="0"/>
          </a:p>
        </p:txBody>
      </p:sp>
      <p:sp>
        <p:nvSpPr>
          <p:cNvPr id="3" name="Title 2"/>
          <p:cNvSpPr>
            <a:spLocks noGrp="1"/>
          </p:cNvSpPr>
          <p:nvPr>
            <p:ph type="title"/>
          </p:nvPr>
        </p:nvSpPr>
        <p:spPr/>
        <p:txBody>
          <a:bodyPr/>
          <a:lstStyle/>
          <a:p>
            <a:pPr>
              <a:defRPr/>
            </a:pPr>
            <a:r>
              <a:rPr lang="en-US" dirty="0" smtClean="0"/>
              <a:t>   </a:t>
            </a:r>
            <a:r>
              <a:rPr lang="en-US" dirty="0" smtClean="0">
                <a:solidFill>
                  <a:srgbClr val="0070C0"/>
                </a:solidFill>
              </a:rPr>
              <a:t>Childhood Mental Health</a:t>
            </a:r>
            <a:endParaRPr lang="en-US" dirty="0">
              <a:solidFill>
                <a:srgbClr val="0070C0"/>
              </a:solidFill>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Content Placeholder 1"/>
          <p:cNvSpPr>
            <a:spLocks noGrp="1"/>
          </p:cNvSpPr>
          <p:nvPr>
            <p:ph idx="1"/>
          </p:nvPr>
        </p:nvSpPr>
        <p:spPr/>
        <p:txBody>
          <a:bodyPr/>
          <a:lstStyle/>
          <a:p>
            <a:pPr>
              <a:buFont typeface="Wingdings 3" pitchFamily="18" charset="2"/>
              <a:buNone/>
            </a:pPr>
            <a:r>
              <a:rPr lang="en-US" sz="3600" b="1" smtClean="0">
                <a:solidFill>
                  <a:srgbClr val="0070C0"/>
                </a:solidFill>
              </a:rPr>
              <a:t>                    Nurtured</a:t>
            </a:r>
            <a:endParaRPr lang="en-US" sz="3200" b="1" smtClean="0">
              <a:solidFill>
                <a:srgbClr val="0070C0"/>
              </a:solidFill>
            </a:endParaRPr>
          </a:p>
          <a:p>
            <a:pPr>
              <a:buFont typeface="Wingdings 3" pitchFamily="18" charset="2"/>
              <a:buNone/>
            </a:pPr>
            <a:r>
              <a:rPr lang="en-US" sz="3200" smtClean="0">
                <a:solidFill>
                  <a:srgbClr val="0070C0"/>
                </a:solidFill>
              </a:rPr>
              <a:t> The part of our personality that is capable of:</a:t>
            </a:r>
          </a:p>
          <a:p>
            <a:pPr>
              <a:buFont typeface="Arial" charset="0"/>
              <a:buChar char="•"/>
            </a:pPr>
            <a:r>
              <a:rPr lang="en-US" sz="3200" smtClean="0">
                <a:solidFill>
                  <a:srgbClr val="0070C0"/>
                </a:solidFill>
              </a:rPr>
              <a:t>receiving care </a:t>
            </a:r>
          </a:p>
          <a:p>
            <a:pPr>
              <a:buFont typeface="Arial" charset="0"/>
              <a:buChar char="•"/>
            </a:pPr>
            <a:r>
              <a:rPr lang="en-US" sz="3200" smtClean="0">
                <a:solidFill>
                  <a:srgbClr val="0070C0"/>
                </a:solidFill>
              </a:rPr>
              <a:t>seeking closeness</a:t>
            </a:r>
          </a:p>
          <a:p>
            <a:pPr>
              <a:buFont typeface="Arial" charset="0"/>
              <a:buChar char="•"/>
            </a:pPr>
            <a:r>
              <a:rPr lang="en-US" sz="3200" smtClean="0">
                <a:solidFill>
                  <a:srgbClr val="0070C0"/>
                </a:solidFill>
              </a:rPr>
              <a:t>accepting attachments </a:t>
            </a:r>
          </a:p>
          <a:p>
            <a:pPr>
              <a:buFont typeface="Arial" charset="0"/>
              <a:buChar char="•"/>
            </a:pPr>
            <a:r>
              <a:rPr lang="en-US" sz="3200" smtClean="0">
                <a:solidFill>
                  <a:srgbClr val="0070C0"/>
                </a:solidFill>
              </a:rPr>
              <a:t>accepts praise and positive touch.</a:t>
            </a:r>
            <a:endParaRPr lang="en-US" sz="3200" smtClean="0"/>
          </a:p>
        </p:txBody>
      </p:sp>
      <p:sp>
        <p:nvSpPr>
          <p:cNvPr id="3" name="Title 2"/>
          <p:cNvSpPr>
            <a:spLocks noGrp="1"/>
          </p:cNvSpPr>
          <p:nvPr>
            <p:ph type="title"/>
          </p:nvPr>
        </p:nvSpPr>
        <p:spPr/>
        <p:txBody>
          <a:bodyPr/>
          <a:lstStyle/>
          <a:p>
            <a:pPr>
              <a:defRPr/>
            </a:pPr>
            <a:r>
              <a:rPr lang="en-US" dirty="0" smtClean="0"/>
              <a:t>    </a:t>
            </a:r>
            <a:r>
              <a:rPr lang="en-US" dirty="0" smtClean="0">
                <a:solidFill>
                  <a:srgbClr val="92D050"/>
                </a:solidFill>
              </a:rPr>
              <a:t>Childhood Mental Health</a:t>
            </a:r>
            <a:endParaRPr lang="en-US" dirty="0">
              <a:solidFill>
                <a:srgbClr val="92D050"/>
              </a:solidFill>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9634" name="Text Box 4"/>
          <p:cNvSpPr txBox="1">
            <a:spLocks noChangeArrowheads="1"/>
          </p:cNvSpPr>
          <p:nvPr/>
        </p:nvSpPr>
        <p:spPr bwMode="auto">
          <a:xfrm>
            <a:off x="2336800" y="6057900"/>
            <a:ext cx="4572000" cy="615950"/>
          </a:xfrm>
          <a:prstGeom prst="rect">
            <a:avLst/>
          </a:prstGeom>
          <a:noFill/>
          <a:ln w="9525">
            <a:noFill/>
            <a:miter lim="800000"/>
            <a:headEnd/>
            <a:tailEnd/>
          </a:ln>
        </p:spPr>
        <p:txBody>
          <a:bodyPr>
            <a:spAutoFit/>
          </a:bodyPr>
          <a:lstStyle/>
          <a:p>
            <a:pPr algn="ctr">
              <a:spcBef>
                <a:spcPct val="50000"/>
              </a:spcBef>
            </a:pPr>
            <a:r>
              <a:rPr lang="en-US" sz="1200">
                <a:solidFill>
                  <a:schemeClr val="tx2"/>
                </a:solidFill>
                <a:latin typeface="Papyrus" pitchFamily="66" charset="0"/>
              </a:rPr>
              <a:t>Family Development Resources, Inc.</a:t>
            </a:r>
          </a:p>
          <a:p>
            <a:pPr algn="ctr">
              <a:spcBef>
                <a:spcPct val="50000"/>
              </a:spcBef>
            </a:pPr>
            <a:r>
              <a:rPr lang="en-US" sz="800">
                <a:solidFill>
                  <a:schemeClr val="tx2"/>
                </a:solidFill>
                <a:latin typeface="Papyrus" pitchFamily="66" charset="0"/>
              </a:rPr>
              <a:t>Publishers of the Nurturing Parenting Programs</a:t>
            </a:r>
            <a:r>
              <a:rPr lang="en-US" sz="800" baseline="30000">
                <a:solidFill>
                  <a:schemeClr val="tx2"/>
                </a:solidFill>
                <a:latin typeface="Papyrus" pitchFamily="66" charset="0"/>
              </a:rPr>
              <a:t>®</a:t>
            </a:r>
          </a:p>
          <a:p>
            <a:pPr algn="ctr">
              <a:spcBef>
                <a:spcPct val="50000"/>
              </a:spcBef>
            </a:pPr>
            <a:r>
              <a:rPr lang="en-US" sz="1000" baseline="30000">
                <a:solidFill>
                  <a:schemeClr val="tx2"/>
                </a:solidFill>
                <a:latin typeface="Papyrus" pitchFamily="66" charset="0"/>
              </a:rPr>
              <a:t>Visit our Website at www.nurturingparenting.com</a:t>
            </a:r>
            <a:endParaRPr lang="en-US" sz="1000" u="sng" baseline="30000">
              <a:solidFill>
                <a:schemeClr val="tx2"/>
              </a:solidFill>
              <a:latin typeface="Papyrus" pitchFamily="66" charset="0"/>
            </a:endParaRPr>
          </a:p>
        </p:txBody>
      </p:sp>
      <p:sp>
        <p:nvSpPr>
          <p:cNvPr id="5" name="Rectangle 2"/>
          <p:cNvSpPr>
            <a:spLocks noGrp="1" noChangeArrowheads="1"/>
          </p:cNvSpPr>
          <p:nvPr>
            <p:ph type="ctrTitle"/>
          </p:nvPr>
        </p:nvSpPr>
        <p:spPr/>
        <p:txBody>
          <a:bodyPr/>
          <a:lstStyle/>
          <a:p>
            <a:pPr>
              <a:defRPr/>
            </a:pPr>
            <a:r>
              <a:rPr lang="en-US" sz="5400" dirty="0">
                <a:latin typeface="Papyrus" pitchFamily="66" charset="0"/>
              </a:rPr>
              <a:t>The Two Wolves</a:t>
            </a:r>
            <a:br>
              <a:rPr lang="en-US" sz="5400" dirty="0">
                <a:latin typeface="Papyrus" pitchFamily="66" charset="0"/>
              </a:rPr>
            </a:br>
            <a:r>
              <a:rPr lang="en-US" sz="1000" dirty="0">
                <a:latin typeface="Papyrus" pitchFamily="66" charset="0"/>
              </a:rPr>
              <a:t/>
            </a:r>
            <a:br>
              <a:rPr lang="en-US" sz="1000" dirty="0">
                <a:latin typeface="Papyrus" pitchFamily="66" charset="0"/>
              </a:rPr>
            </a:br>
            <a:r>
              <a:rPr lang="en-US" sz="1800" dirty="0">
                <a:latin typeface="Papyrus" pitchFamily="66" charset="0"/>
              </a:rPr>
              <a:t>Native American Wisdom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1000">
                                          <p:stCondLst>
                                            <p:cond delay="0"/>
                                          </p:stCondLst>
                                        </p:cTn>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6" descr="3F06108A"/>
          <p:cNvPicPr>
            <a:picLocks noGrp="1" noChangeAspect="1" noChangeArrowheads="1"/>
          </p:cNvPicPr>
          <p:nvPr>
            <p:ph idx="1"/>
          </p:nvPr>
        </p:nvPicPr>
        <p:blipFill>
          <a:blip r:embed="rId3" cstate="print">
            <a:lum contrast="48000"/>
          </a:blip>
          <a:srcRect/>
          <a:stretch>
            <a:fillRect/>
          </a:stretch>
        </p:blipFill>
        <p:spPr>
          <a:xfrm>
            <a:off x="2667000" y="228600"/>
            <a:ext cx="4773613" cy="5562600"/>
          </a:xfrm>
        </p:spPr>
      </p:pic>
      <p:sp>
        <p:nvSpPr>
          <p:cNvPr id="70659" name="Rectangle 1"/>
          <p:cNvSpPr>
            <a:spLocks noChangeArrowheads="1"/>
          </p:cNvSpPr>
          <p:nvPr/>
        </p:nvSpPr>
        <p:spPr bwMode="auto">
          <a:xfrm>
            <a:off x="2209800" y="5627688"/>
            <a:ext cx="6629400" cy="1089025"/>
          </a:xfrm>
          <a:prstGeom prst="rect">
            <a:avLst/>
          </a:prstGeom>
          <a:noFill/>
          <a:ln w="9525">
            <a:noFill/>
            <a:miter lim="800000"/>
            <a:headEnd/>
            <a:tailEnd/>
          </a:ln>
        </p:spPr>
        <p:txBody>
          <a:bodyPr anchor="ctr">
            <a:spAutoFit/>
          </a:bodyPr>
          <a:lstStyle/>
          <a:p>
            <a:pPr algn="ctr">
              <a:lnSpc>
                <a:spcPct val="90000"/>
              </a:lnSpc>
            </a:pPr>
            <a:r>
              <a:rPr lang="en-US" sz="2400" b="1">
                <a:latin typeface="Papyrus" pitchFamily="66" charset="0"/>
              </a:rPr>
              <a:t>“An elder Cherokee Native American was teaching his grandchild about life.  He said to his grandchild …</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3"/>
          <p:cNvSpPr>
            <a:spLocks noGrp="1" noChangeArrowheads="1"/>
          </p:cNvSpPr>
          <p:nvPr>
            <p:ph type="body" idx="1"/>
          </p:nvPr>
        </p:nvSpPr>
        <p:spPr>
          <a:xfrm>
            <a:off x="533400" y="5486400"/>
            <a:ext cx="8229600" cy="696913"/>
          </a:xfrm>
        </p:spPr>
        <p:txBody>
          <a:bodyPr/>
          <a:lstStyle/>
          <a:p>
            <a:pPr algn="ctr">
              <a:lnSpc>
                <a:spcPct val="90000"/>
              </a:lnSpc>
              <a:buFontTx/>
              <a:buNone/>
            </a:pPr>
            <a:r>
              <a:rPr lang="en-US" sz="2400" b="1" smtClean="0">
                <a:latin typeface="Papyrus" pitchFamily="66" charset="0"/>
              </a:rPr>
              <a:t>“A fight is going on inside of me … and it is a terrible fight and it is between two wolves.</a:t>
            </a:r>
            <a:r>
              <a:rPr lang="en-US" sz="2400" smtClean="0">
                <a:latin typeface="Papyrus" pitchFamily="66" charset="0"/>
              </a:rPr>
              <a:t> </a:t>
            </a:r>
          </a:p>
        </p:txBody>
      </p:sp>
      <p:pic>
        <p:nvPicPr>
          <p:cNvPr id="71683" name="Picture 4" descr="3B5FD303"/>
          <p:cNvPicPr>
            <a:picLocks noGrp="1" noChangeAspect="1" noChangeArrowheads="1"/>
          </p:cNvPicPr>
          <p:nvPr>
            <p:ph type="title"/>
          </p:nvPr>
        </p:nvPicPr>
        <p:blipFill>
          <a:blip r:embed="rId3" cstate="print">
            <a:lum contrast="60000"/>
          </a:blip>
          <a:srcRect/>
          <a:stretch>
            <a:fillRect/>
          </a:stretch>
        </p:blipFill>
        <p:spPr bwMode="auto">
          <a:xfrm>
            <a:off x="457200" y="381000"/>
            <a:ext cx="7564438" cy="4937125"/>
          </a:xfr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109537" indent="0">
              <a:buNone/>
            </a:pPr>
            <a:r>
              <a:rPr lang="en-US" sz="2800" b="1" dirty="0">
                <a:solidFill>
                  <a:srgbClr val="92D050"/>
                </a:solidFill>
              </a:rPr>
              <a:t>Family Roles: </a:t>
            </a:r>
            <a:r>
              <a:rPr lang="en-US" sz="2800" dirty="0">
                <a:solidFill>
                  <a:srgbClr val="92D050"/>
                </a:solidFill>
              </a:rPr>
              <a:t>father/mother; brother/sister; grandmother/grandfather; aunt/uncle; </a:t>
            </a:r>
            <a:r>
              <a:rPr lang="en-US" sz="2800" dirty="0" smtClean="0">
                <a:solidFill>
                  <a:srgbClr val="92D050"/>
                </a:solidFill>
              </a:rPr>
              <a:t>son/daughter</a:t>
            </a:r>
            <a:endParaRPr lang="en-US" sz="2800" dirty="0">
              <a:solidFill>
                <a:srgbClr val="92D050"/>
              </a:solidFill>
            </a:endParaRPr>
          </a:p>
          <a:p>
            <a:pPr marL="109537" indent="0">
              <a:buNone/>
            </a:pPr>
            <a:r>
              <a:rPr lang="en-US" sz="2800" b="1" dirty="0">
                <a:solidFill>
                  <a:srgbClr val="C00000"/>
                </a:solidFill>
              </a:rPr>
              <a:t>Professional Roles: </a:t>
            </a:r>
            <a:r>
              <a:rPr lang="en-US" sz="2800" dirty="0">
                <a:solidFill>
                  <a:srgbClr val="C00000"/>
                </a:solidFill>
              </a:rPr>
              <a:t>social worker; parent educator; soldier; banker; politician; lawyer; athlete; workshop attendee; workshop presenter </a:t>
            </a:r>
          </a:p>
          <a:p>
            <a:pPr marL="109537" indent="0">
              <a:buNone/>
            </a:pPr>
            <a:r>
              <a:rPr lang="en-US" sz="2800" b="1" dirty="0">
                <a:solidFill>
                  <a:srgbClr val="00B0F0"/>
                </a:solidFill>
              </a:rPr>
              <a:t>Community Roles: </a:t>
            </a:r>
            <a:r>
              <a:rPr lang="en-US" sz="2800" dirty="0">
                <a:solidFill>
                  <a:srgbClr val="00B0F0"/>
                </a:solidFill>
              </a:rPr>
              <a:t>neighbor; volunteer; consumer; driver; pedestrian</a:t>
            </a:r>
          </a:p>
          <a:p>
            <a:pPr marL="109537" indent="0">
              <a:buNone/>
            </a:pPr>
            <a:endParaRPr lang="en-US" dirty="0"/>
          </a:p>
        </p:txBody>
      </p:sp>
      <p:sp>
        <p:nvSpPr>
          <p:cNvPr id="3" name="Title 2"/>
          <p:cNvSpPr>
            <a:spLocks noGrp="1"/>
          </p:cNvSpPr>
          <p:nvPr>
            <p:ph type="title"/>
          </p:nvPr>
        </p:nvSpPr>
        <p:spPr/>
        <p:txBody>
          <a:bodyPr/>
          <a:lstStyle/>
          <a:p>
            <a:r>
              <a:rPr lang="en-US" dirty="0" smtClean="0"/>
              <a:t>         </a:t>
            </a:r>
            <a:r>
              <a:rPr lang="en-US" dirty="0" smtClean="0">
                <a:solidFill>
                  <a:srgbClr val="FF0000"/>
                </a:solidFill>
              </a:rPr>
              <a:t>Doing     v.      Being</a:t>
            </a:r>
            <a:endParaRPr lang="en-US" dirty="0">
              <a:solidFill>
                <a:srgbClr val="FF0000"/>
              </a:solidFill>
            </a:endParaRPr>
          </a:p>
        </p:txBody>
      </p:sp>
    </p:spTree>
    <p:extLst>
      <p:ext uri="{BB962C8B-B14F-4D97-AF65-F5344CB8AC3E}">
        <p14:creationId xmlns:p14="http://schemas.microsoft.com/office/powerpoint/2010/main" val="422981356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3"/>
          <p:cNvSpPr>
            <a:spLocks noGrp="1" noChangeArrowheads="1"/>
          </p:cNvSpPr>
          <p:nvPr>
            <p:ph type="body" idx="1"/>
          </p:nvPr>
        </p:nvSpPr>
        <p:spPr>
          <a:xfrm>
            <a:off x="914400" y="5562600"/>
            <a:ext cx="8229600" cy="857250"/>
          </a:xfrm>
        </p:spPr>
        <p:txBody>
          <a:bodyPr/>
          <a:lstStyle/>
          <a:p>
            <a:pPr algn="ctr">
              <a:lnSpc>
                <a:spcPct val="80000"/>
              </a:lnSpc>
              <a:buFontTx/>
              <a:buNone/>
            </a:pPr>
            <a:r>
              <a:rPr lang="en-US" sz="2400" b="1" smtClean="0">
                <a:latin typeface="Papyrus" pitchFamily="66" charset="0"/>
              </a:rPr>
              <a:t>One wolf represents fear, anger, envy, sorrow, regret, greed, arrogance, self-pity, guilt, resentment, inferiority, lies, false pride, superiority and ego. </a:t>
            </a:r>
          </a:p>
        </p:txBody>
      </p:sp>
      <p:pic>
        <p:nvPicPr>
          <p:cNvPr id="72707" name="Picture 4" descr="CD3BE928"/>
          <p:cNvPicPr>
            <a:picLocks noGrp="1" noChangeAspect="1" noChangeArrowheads="1"/>
          </p:cNvPicPr>
          <p:nvPr>
            <p:ph type="title"/>
          </p:nvPr>
        </p:nvPicPr>
        <p:blipFill>
          <a:blip r:embed="rId3" cstate="print">
            <a:lum contrast="48000"/>
          </a:blip>
          <a:srcRect/>
          <a:stretch>
            <a:fillRect/>
          </a:stretch>
        </p:blipFill>
        <p:spPr bwMode="auto">
          <a:xfrm>
            <a:off x="508000" y="1143000"/>
            <a:ext cx="8229600" cy="4171950"/>
          </a:xfrm>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3"/>
          <p:cNvSpPr>
            <a:spLocks noGrp="1" noChangeArrowheads="1"/>
          </p:cNvSpPr>
          <p:nvPr>
            <p:ph type="body" idx="1"/>
          </p:nvPr>
        </p:nvSpPr>
        <p:spPr>
          <a:xfrm>
            <a:off x="685800" y="5181600"/>
            <a:ext cx="8229600" cy="971550"/>
          </a:xfrm>
        </p:spPr>
        <p:txBody>
          <a:bodyPr/>
          <a:lstStyle/>
          <a:p>
            <a:pPr algn="ctr">
              <a:lnSpc>
                <a:spcPct val="80000"/>
              </a:lnSpc>
              <a:buFontTx/>
              <a:buNone/>
            </a:pPr>
            <a:r>
              <a:rPr lang="en-US" sz="2400" b="1" smtClean="0">
                <a:latin typeface="Papyrus" pitchFamily="66" charset="0"/>
              </a:rPr>
              <a:t>The other wolf stands for honor, joy, peace, love, hope, sharing, serenity, humility, kindness, benevolence, friendship, empathy, generosity, truth, compassion, and faith.</a:t>
            </a:r>
          </a:p>
        </p:txBody>
      </p:sp>
      <p:pic>
        <p:nvPicPr>
          <p:cNvPr id="73731" name="Picture 4" descr="FD8C709"/>
          <p:cNvPicPr>
            <a:picLocks noGrp="1" noChangeAspect="1" noChangeArrowheads="1"/>
          </p:cNvPicPr>
          <p:nvPr>
            <p:ph type="title"/>
          </p:nvPr>
        </p:nvPicPr>
        <p:blipFill>
          <a:blip r:embed="rId3" cstate="print">
            <a:lum contrast="60000"/>
          </a:blip>
          <a:srcRect/>
          <a:stretch>
            <a:fillRect/>
          </a:stretch>
        </p:blipFill>
        <p:spPr bwMode="auto">
          <a:xfrm>
            <a:off x="1447800" y="342900"/>
            <a:ext cx="7239000" cy="4381500"/>
          </a:xfrm>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3"/>
          <p:cNvSpPr>
            <a:spLocks noGrp="1" noChangeArrowheads="1"/>
          </p:cNvSpPr>
          <p:nvPr>
            <p:ph type="body" idx="1"/>
          </p:nvPr>
        </p:nvSpPr>
        <p:spPr>
          <a:xfrm>
            <a:off x="609600" y="5638800"/>
            <a:ext cx="8229600" cy="582613"/>
          </a:xfrm>
        </p:spPr>
        <p:txBody>
          <a:bodyPr/>
          <a:lstStyle/>
          <a:p>
            <a:pPr algn="ctr">
              <a:lnSpc>
                <a:spcPct val="90000"/>
              </a:lnSpc>
              <a:buFontTx/>
              <a:buNone/>
            </a:pPr>
            <a:r>
              <a:rPr lang="en-US" sz="2400" b="1" smtClean="0">
                <a:latin typeface="Papyrus" pitchFamily="66" charset="0"/>
              </a:rPr>
              <a:t>The same fight is going on inside of you and inside of every other human being too.” </a:t>
            </a:r>
          </a:p>
        </p:txBody>
      </p:sp>
      <p:pic>
        <p:nvPicPr>
          <p:cNvPr id="74755" name="Picture 7" descr="B0D4F4F4"/>
          <p:cNvPicPr>
            <a:picLocks noGrp="1" noChangeAspect="1" noChangeArrowheads="1"/>
          </p:cNvPicPr>
          <p:nvPr>
            <p:ph type="title"/>
          </p:nvPr>
        </p:nvPicPr>
        <p:blipFill>
          <a:blip r:embed="rId3" cstate="print">
            <a:lum contrast="42000"/>
          </a:blip>
          <a:srcRect/>
          <a:stretch>
            <a:fillRect/>
          </a:stretch>
        </p:blipFill>
        <p:spPr bwMode="auto">
          <a:xfrm>
            <a:off x="2438400" y="457200"/>
            <a:ext cx="4716463" cy="4868863"/>
          </a:xfrm>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3"/>
          <p:cNvSpPr>
            <a:spLocks noGrp="1" noChangeArrowheads="1"/>
          </p:cNvSpPr>
          <p:nvPr>
            <p:ph type="body" idx="1"/>
          </p:nvPr>
        </p:nvSpPr>
        <p:spPr>
          <a:xfrm>
            <a:off x="457200" y="5257800"/>
            <a:ext cx="8229600" cy="914400"/>
          </a:xfrm>
        </p:spPr>
        <p:txBody>
          <a:bodyPr/>
          <a:lstStyle/>
          <a:p>
            <a:pPr marL="0" indent="0" algn="ctr">
              <a:lnSpc>
                <a:spcPct val="90000"/>
              </a:lnSpc>
              <a:buFontTx/>
              <a:buNone/>
            </a:pPr>
            <a:r>
              <a:rPr lang="en-US" sz="2400" b="1" smtClean="0">
                <a:latin typeface="Papyrus" pitchFamily="66" charset="0"/>
              </a:rPr>
              <a:t>After thinking about it for a minute or two, the grandchild asked her grandfather, “Which wolf will win”? </a:t>
            </a:r>
          </a:p>
        </p:txBody>
      </p:sp>
      <p:pic>
        <p:nvPicPr>
          <p:cNvPr id="75779" name="Picture 6" descr="9D30B176"/>
          <p:cNvPicPr>
            <a:picLocks noGrp="1" noChangeAspect="1" noChangeArrowheads="1"/>
          </p:cNvPicPr>
          <p:nvPr>
            <p:ph type="title"/>
          </p:nvPr>
        </p:nvPicPr>
        <p:blipFill>
          <a:blip r:embed="rId3" cstate="print">
            <a:lum contrast="48000"/>
          </a:blip>
          <a:srcRect/>
          <a:stretch>
            <a:fillRect/>
          </a:stretch>
        </p:blipFill>
        <p:spPr bwMode="auto">
          <a:xfrm>
            <a:off x="457200" y="1231900"/>
            <a:ext cx="8229600" cy="3013075"/>
          </a:xfrm>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3"/>
          <p:cNvSpPr>
            <a:spLocks noGrp="1" noChangeArrowheads="1"/>
          </p:cNvSpPr>
          <p:nvPr>
            <p:ph type="body" idx="1"/>
          </p:nvPr>
        </p:nvSpPr>
        <p:spPr>
          <a:xfrm>
            <a:off x="609600" y="5410200"/>
            <a:ext cx="8229600" cy="838200"/>
          </a:xfrm>
        </p:spPr>
        <p:txBody>
          <a:bodyPr/>
          <a:lstStyle/>
          <a:p>
            <a:pPr algn="ctr">
              <a:lnSpc>
                <a:spcPct val="80000"/>
              </a:lnSpc>
              <a:buFontTx/>
              <a:buNone/>
            </a:pPr>
            <a:r>
              <a:rPr lang="en-US" sz="2400" b="1" smtClean="0">
                <a:latin typeface="Papyrus" pitchFamily="66" charset="0"/>
              </a:rPr>
              <a:t>The old man leaned toward his grandchild and whispered …</a:t>
            </a:r>
          </a:p>
          <a:p>
            <a:pPr algn="ctr">
              <a:lnSpc>
                <a:spcPct val="80000"/>
              </a:lnSpc>
              <a:buFontTx/>
              <a:buNone/>
            </a:pPr>
            <a:r>
              <a:rPr lang="en-US" sz="2400" b="1" smtClean="0">
                <a:latin typeface="Papyrus" pitchFamily="66" charset="0"/>
              </a:rPr>
              <a:t>“The one you feed.”</a:t>
            </a:r>
            <a:r>
              <a:rPr lang="en-US" sz="2400" smtClean="0">
                <a:latin typeface="Papyrus" pitchFamily="66" charset="0"/>
              </a:rPr>
              <a:t> </a:t>
            </a:r>
          </a:p>
        </p:txBody>
      </p:sp>
      <p:pic>
        <p:nvPicPr>
          <p:cNvPr id="76803" name="Picture 4" descr="BD9385"/>
          <p:cNvPicPr>
            <a:picLocks noGrp="1" noChangeAspect="1" noChangeArrowheads="1"/>
          </p:cNvPicPr>
          <p:nvPr>
            <p:ph type="title"/>
          </p:nvPr>
        </p:nvPicPr>
        <p:blipFill>
          <a:blip r:embed="rId3" cstate="print">
            <a:lum contrast="48000"/>
          </a:blip>
          <a:srcRect/>
          <a:stretch>
            <a:fillRect/>
          </a:stretch>
        </p:blipFill>
        <p:spPr bwMode="auto">
          <a:xfrm>
            <a:off x="1905000" y="274638"/>
            <a:ext cx="6457950" cy="4906962"/>
          </a:xfrm>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AutoShape 2"/>
          <p:cNvSpPr>
            <a:spLocks noGrp="1" noChangeArrowheads="1"/>
          </p:cNvSpPr>
          <p:nvPr>
            <p:ph type="title"/>
          </p:nvPr>
        </p:nvSpPr>
        <p:spPr/>
        <p:txBody>
          <a:bodyPr/>
          <a:lstStyle/>
          <a:p>
            <a:pPr>
              <a:defRPr/>
            </a:pPr>
            <a:r>
              <a:rPr lang="en-US" dirty="0">
                <a:solidFill>
                  <a:srgbClr val="006699"/>
                </a:solidFill>
              </a:rPr>
              <a:t>Adapted </a:t>
            </a:r>
            <a:r>
              <a:rPr lang="en-US" dirty="0" smtClean="0">
                <a:solidFill>
                  <a:srgbClr val="006699"/>
                </a:solidFill>
              </a:rPr>
              <a:t>or Acquired Self</a:t>
            </a:r>
            <a:endParaRPr lang="en-US" dirty="0">
              <a:solidFill>
                <a:srgbClr val="006699"/>
              </a:solidFill>
            </a:endParaRPr>
          </a:p>
        </p:txBody>
      </p:sp>
      <p:sp>
        <p:nvSpPr>
          <p:cNvPr id="90115" name="Rectangle 3"/>
          <p:cNvSpPr>
            <a:spLocks noGrp="1" noChangeArrowheads="1"/>
          </p:cNvSpPr>
          <p:nvPr>
            <p:ph idx="1"/>
          </p:nvPr>
        </p:nvSpPr>
        <p:spPr/>
        <p:txBody>
          <a:bodyPr/>
          <a:lstStyle/>
          <a:p>
            <a:pPr>
              <a:buFont typeface="Wingdings" pitchFamily="2" charset="2"/>
              <a:buNone/>
            </a:pPr>
            <a:endParaRPr lang="en-US" sz="800" smtClean="0">
              <a:solidFill>
                <a:schemeClr val="tx2"/>
              </a:solidFill>
            </a:endParaRPr>
          </a:p>
          <a:p>
            <a:pPr algn="ctr">
              <a:buFont typeface="Wingdings" pitchFamily="2" charset="2"/>
              <a:buNone/>
            </a:pPr>
            <a:r>
              <a:rPr lang="en-US" sz="3600" smtClean="0">
                <a:solidFill>
                  <a:schemeClr val="tx2"/>
                </a:solidFill>
              </a:rPr>
              <a:t>The intensity and frequency of positive and negative experiences promote the development of an adapted or acquired self.</a:t>
            </a:r>
          </a:p>
          <a:p>
            <a:pPr algn="ctr">
              <a:buFont typeface="Wingdings" pitchFamily="2" charset="2"/>
              <a:buNone/>
            </a:pPr>
            <a:endParaRPr lang="en-US" sz="2000" smtClean="0">
              <a:solidFill>
                <a:schemeClr val="tx2"/>
              </a:solidFill>
            </a:endParaRPr>
          </a:p>
          <a:p>
            <a:pPr algn="ctr">
              <a:buFont typeface="Wingdings" pitchFamily="2" charset="2"/>
              <a:buNone/>
            </a:pPr>
            <a:r>
              <a:rPr lang="en-US" sz="2400" b="1" smtClean="0">
                <a:solidFill>
                  <a:schemeClr val="tx2"/>
                </a:solidFill>
              </a:rPr>
              <a:t>Positive Adapted Self          Negative Adapted Self</a:t>
            </a:r>
          </a:p>
        </p:txBody>
      </p:sp>
      <p:sp>
        <p:nvSpPr>
          <p:cNvPr id="90116" name="Text Box 4"/>
          <p:cNvSpPr txBox="1">
            <a:spLocks noChangeArrowheads="1"/>
          </p:cNvSpPr>
          <p:nvPr/>
        </p:nvSpPr>
        <p:spPr bwMode="auto">
          <a:xfrm>
            <a:off x="7391400" y="6172200"/>
            <a:ext cx="1219200" cy="244475"/>
          </a:xfrm>
          <a:prstGeom prst="rect">
            <a:avLst/>
          </a:prstGeom>
          <a:noFill/>
          <a:ln w="9525" algn="ctr">
            <a:noFill/>
            <a:miter lim="800000"/>
            <a:headEnd/>
            <a:tailEnd/>
          </a:ln>
        </p:spPr>
        <p:txBody>
          <a:bodyPr>
            <a:spAutoFit/>
          </a:bodyPr>
          <a:lstStyle/>
          <a:p>
            <a:pPr marL="342900" indent="-342900">
              <a:spcBef>
                <a:spcPct val="50000"/>
              </a:spcBef>
            </a:pPr>
            <a:r>
              <a:rPr lang="en-US" sz="1000"/>
              <a:t>Workbook pg. 7-8</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Font typeface="Wingdings" pitchFamily="2" charset="2"/>
              <a:buNone/>
              <a:defRPr/>
            </a:pPr>
            <a:endParaRPr lang="en-US" sz="900" dirty="0" smtClean="0"/>
          </a:p>
          <a:p>
            <a:pPr marL="0" indent="0">
              <a:buFont typeface="Wingdings" pitchFamily="2" charset="2"/>
              <a:buNone/>
              <a:defRPr/>
            </a:pPr>
            <a:r>
              <a:rPr lang="en-US" dirty="0" smtClean="0">
                <a:solidFill>
                  <a:schemeClr val="accent6">
                    <a:lumMod val="25000"/>
                  </a:schemeClr>
                </a:solidFill>
              </a:rPr>
              <a:t>The following constructs identify the known parenting practices and child rearing behaviors of abusive and neglecting parents.  </a:t>
            </a:r>
          </a:p>
          <a:p>
            <a:pPr marL="0" indent="0">
              <a:buFont typeface="Wingdings" pitchFamily="2" charset="2"/>
              <a:buNone/>
              <a:defRPr/>
            </a:pPr>
            <a:endParaRPr lang="en-US" sz="800" dirty="0" smtClean="0">
              <a:solidFill>
                <a:schemeClr val="accent6">
                  <a:lumMod val="25000"/>
                </a:schemeClr>
              </a:solidFill>
            </a:endParaRPr>
          </a:p>
          <a:p>
            <a:pPr marL="0" indent="0">
              <a:buFont typeface="Wingdings" pitchFamily="2" charset="2"/>
              <a:buNone/>
              <a:defRPr/>
            </a:pPr>
            <a:r>
              <a:rPr lang="en-US" dirty="0" smtClean="0">
                <a:solidFill>
                  <a:schemeClr val="accent6">
                    <a:lumMod val="25000"/>
                  </a:schemeClr>
                </a:solidFill>
              </a:rPr>
              <a:t>The Nurturing Parenting Programs are designed to treat and prevent these practices from occurring.</a:t>
            </a:r>
            <a:r>
              <a:rPr lang="en-US" sz="2800" dirty="0" smtClean="0">
                <a:solidFill>
                  <a:schemeClr val="accent6">
                    <a:lumMod val="25000"/>
                  </a:schemeClr>
                </a:solidFill>
              </a:rPr>
              <a:t> </a:t>
            </a:r>
          </a:p>
          <a:p>
            <a:pPr>
              <a:defRPr/>
            </a:pPr>
            <a:endParaRPr lang="en-US" dirty="0"/>
          </a:p>
        </p:txBody>
      </p:sp>
      <p:sp>
        <p:nvSpPr>
          <p:cNvPr id="3" name="Title 2"/>
          <p:cNvSpPr>
            <a:spLocks noGrp="1"/>
          </p:cNvSpPr>
          <p:nvPr>
            <p:ph type="title"/>
          </p:nvPr>
        </p:nvSpPr>
        <p:spPr/>
        <p:txBody>
          <a:bodyPr>
            <a:normAutofit fontScale="90000"/>
          </a:bodyPr>
          <a:lstStyle/>
          <a:p>
            <a:pPr>
              <a:defRPr/>
            </a:pPr>
            <a:r>
              <a:rPr lang="en-US" dirty="0" smtClean="0"/>
              <a:t>  </a:t>
            </a:r>
            <a:r>
              <a:rPr lang="en-US" dirty="0" smtClean="0">
                <a:solidFill>
                  <a:srgbClr val="FF0000"/>
                </a:solidFill>
              </a:rPr>
              <a:t>What is Child Abuse and Neglect</a:t>
            </a:r>
            <a:endParaRPr lang="en-US" dirty="0">
              <a:solidFill>
                <a:srgbClr val="FF0000"/>
              </a:solidFill>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Font typeface="Wingdings" pitchFamily="2" charset="2"/>
              <a:buNone/>
              <a:defRPr/>
            </a:pPr>
            <a:endParaRPr lang="en-US" sz="700" dirty="0" smtClean="0"/>
          </a:p>
          <a:p>
            <a:pPr marL="0" indent="0">
              <a:buFont typeface="Wingdings" pitchFamily="2" charset="2"/>
              <a:buNone/>
              <a:defRPr/>
            </a:pPr>
            <a:r>
              <a:rPr lang="en-US" sz="2800" dirty="0" smtClean="0">
                <a:solidFill>
                  <a:schemeClr val="accent6">
                    <a:lumMod val="25000"/>
                  </a:schemeClr>
                </a:solidFill>
              </a:rPr>
              <a:t>Beginning very early in the infant’s life, abusive parents tend to inaccurately perceive the skills and abilities of their children.</a:t>
            </a:r>
            <a:r>
              <a:rPr lang="en-US" dirty="0" smtClean="0">
                <a:solidFill>
                  <a:schemeClr val="accent6">
                    <a:lumMod val="25000"/>
                  </a:schemeClr>
                </a:solidFill>
              </a:rPr>
              <a:t> </a:t>
            </a:r>
          </a:p>
          <a:p>
            <a:pPr marL="0" indent="0">
              <a:buFont typeface="Wingdings" pitchFamily="2" charset="2"/>
              <a:buNone/>
              <a:defRPr/>
            </a:pPr>
            <a:endParaRPr lang="en-US" dirty="0"/>
          </a:p>
          <a:p>
            <a:pPr>
              <a:buNone/>
              <a:defRPr/>
            </a:pPr>
            <a:r>
              <a:rPr lang="en-US" dirty="0" smtClean="0">
                <a:solidFill>
                  <a:srgbClr val="002060"/>
                </a:solidFill>
              </a:rPr>
              <a:t>Effects:</a:t>
            </a:r>
          </a:p>
          <a:p>
            <a:pPr>
              <a:buNone/>
              <a:defRPr/>
            </a:pPr>
            <a:r>
              <a:rPr lang="en-US" dirty="0" smtClean="0">
                <a:solidFill>
                  <a:srgbClr val="002060"/>
                </a:solidFill>
              </a:rPr>
              <a:t>Low regard for self (concept, esteem, worth)</a:t>
            </a:r>
          </a:p>
          <a:p>
            <a:pPr>
              <a:buNone/>
              <a:defRPr/>
            </a:pPr>
            <a:r>
              <a:rPr lang="en-US" dirty="0" smtClean="0">
                <a:solidFill>
                  <a:srgbClr val="002060"/>
                </a:solidFill>
              </a:rPr>
              <a:t>Feelings of failure</a:t>
            </a:r>
          </a:p>
          <a:p>
            <a:pPr>
              <a:buNone/>
              <a:defRPr/>
            </a:pPr>
            <a:r>
              <a:rPr lang="en-US" dirty="0" smtClean="0">
                <a:solidFill>
                  <a:srgbClr val="002060"/>
                </a:solidFill>
              </a:rPr>
              <a:t>Cannot please others</a:t>
            </a:r>
          </a:p>
          <a:p>
            <a:pPr>
              <a:buNone/>
              <a:defRPr/>
            </a:pPr>
            <a:r>
              <a:rPr lang="en-US" dirty="0" smtClean="0">
                <a:solidFill>
                  <a:srgbClr val="002060"/>
                </a:solidFill>
              </a:rPr>
              <a:t>Angry and anxious attachments</a:t>
            </a:r>
          </a:p>
          <a:p>
            <a:pPr>
              <a:buNone/>
              <a:defRPr/>
            </a:pPr>
            <a:endParaRPr lang="en-US" dirty="0" smtClean="0"/>
          </a:p>
        </p:txBody>
      </p:sp>
      <p:sp>
        <p:nvSpPr>
          <p:cNvPr id="3" name="Title 2"/>
          <p:cNvSpPr>
            <a:spLocks noGrp="1"/>
          </p:cNvSpPr>
          <p:nvPr>
            <p:ph type="title"/>
          </p:nvPr>
        </p:nvSpPr>
        <p:spPr/>
        <p:txBody>
          <a:bodyPr/>
          <a:lstStyle/>
          <a:p>
            <a:pPr>
              <a:defRPr/>
            </a:pPr>
            <a:r>
              <a:rPr lang="en-US" dirty="0" smtClean="0"/>
              <a:t> </a:t>
            </a:r>
            <a:r>
              <a:rPr lang="en-US" dirty="0" smtClean="0">
                <a:solidFill>
                  <a:srgbClr val="FF0000"/>
                </a:solidFill>
              </a:rPr>
              <a:t>Inappropriate Expectations</a:t>
            </a:r>
            <a:endParaRPr lang="en-US" dirty="0">
              <a:solidFill>
                <a:srgbClr val="FF0000"/>
              </a:solidFill>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Font typeface="Arial" charset="0"/>
              <a:buChar char="•"/>
            </a:pPr>
            <a:r>
              <a:rPr lang="en-US" dirty="0" smtClean="0">
                <a:solidFill>
                  <a:srgbClr val="660066"/>
                </a:solidFill>
              </a:rPr>
              <a:t>Diminished ability to trust</a:t>
            </a:r>
          </a:p>
          <a:p>
            <a:pPr>
              <a:buFont typeface="Arial" charset="0"/>
              <a:buChar char="•"/>
            </a:pPr>
            <a:r>
              <a:rPr lang="en-US" dirty="0" smtClean="0">
                <a:solidFill>
                  <a:srgbClr val="660066"/>
                </a:solidFill>
              </a:rPr>
              <a:t>Inability to form strong attachments </a:t>
            </a:r>
          </a:p>
          <a:p>
            <a:pPr>
              <a:buFont typeface="Arial" charset="0"/>
              <a:buChar char="•"/>
            </a:pPr>
            <a:r>
              <a:rPr lang="en-US" dirty="0" smtClean="0">
                <a:solidFill>
                  <a:srgbClr val="660066"/>
                </a:solidFill>
              </a:rPr>
              <a:t>Difficulty in taking care of one’s self</a:t>
            </a:r>
          </a:p>
          <a:p>
            <a:pPr>
              <a:buFont typeface="Arial" charset="0"/>
              <a:buChar char="•"/>
            </a:pPr>
            <a:r>
              <a:rPr lang="en-US" dirty="0" smtClean="0">
                <a:solidFill>
                  <a:srgbClr val="660066"/>
                </a:solidFill>
              </a:rPr>
              <a:t>Develops clingy relationships</a:t>
            </a:r>
          </a:p>
          <a:p>
            <a:pPr>
              <a:buFont typeface="Arial" charset="0"/>
              <a:buChar char="•"/>
            </a:pPr>
            <a:r>
              <a:rPr lang="en-US" dirty="0" smtClean="0">
                <a:solidFill>
                  <a:srgbClr val="660066"/>
                </a:solidFill>
              </a:rPr>
              <a:t>Focus is on self</a:t>
            </a:r>
          </a:p>
          <a:p>
            <a:pPr>
              <a:buFont typeface="Arial" charset="0"/>
              <a:buChar char="•"/>
            </a:pPr>
            <a:r>
              <a:rPr lang="en-US" dirty="0" smtClean="0">
                <a:solidFill>
                  <a:srgbClr val="660066"/>
                </a:solidFill>
              </a:rPr>
              <a:t>Possessive and smothering relationships</a:t>
            </a:r>
          </a:p>
          <a:p>
            <a:pPr>
              <a:buFont typeface="Arial" charset="0"/>
              <a:buChar char="•"/>
            </a:pPr>
            <a:r>
              <a:rPr lang="en-US" dirty="0" smtClean="0">
                <a:solidFill>
                  <a:srgbClr val="660066"/>
                </a:solidFill>
              </a:rPr>
              <a:t>Fears of abandonment</a:t>
            </a:r>
          </a:p>
          <a:p>
            <a:pPr>
              <a:buFont typeface="Arial" charset="0"/>
              <a:buChar char="•"/>
            </a:pPr>
            <a:r>
              <a:rPr lang="en-US" dirty="0" smtClean="0">
                <a:solidFill>
                  <a:srgbClr val="660066"/>
                </a:solidFill>
              </a:rPr>
              <a:t>Easily led</a:t>
            </a:r>
          </a:p>
          <a:p>
            <a:pPr>
              <a:buFont typeface="Arial" charset="0"/>
              <a:buChar char="•"/>
            </a:pPr>
            <a:r>
              <a:rPr lang="en-US" dirty="0" smtClean="0">
                <a:solidFill>
                  <a:srgbClr val="660066"/>
                </a:solidFill>
              </a:rPr>
              <a:t>Difficulty in accepting positive recognition</a:t>
            </a:r>
          </a:p>
          <a:p>
            <a:pPr>
              <a:buFont typeface="Arial" charset="0"/>
              <a:buChar char="•"/>
            </a:pPr>
            <a:endParaRPr lang="en-US" dirty="0" smtClean="0"/>
          </a:p>
          <a:p>
            <a:pPr>
              <a:buFont typeface="Arial" charset="0"/>
              <a:buChar char="•"/>
            </a:pPr>
            <a:endParaRPr lang="en-US" dirty="0" smtClean="0"/>
          </a:p>
          <a:p>
            <a:endParaRPr lang="en-US" dirty="0"/>
          </a:p>
        </p:txBody>
      </p:sp>
      <p:sp>
        <p:nvSpPr>
          <p:cNvPr id="3" name="Title 2"/>
          <p:cNvSpPr>
            <a:spLocks noGrp="1"/>
          </p:cNvSpPr>
          <p:nvPr>
            <p:ph type="title"/>
          </p:nvPr>
        </p:nvSpPr>
        <p:spPr/>
        <p:txBody>
          <a:bodyPr/>
          <a:lstStyle/>
          <a:p>
            <a:r>
              <a:rPr lang="en-US" dirty="0" smtClean="0"/>
              <a:t>   </a:t>
            </a:r>
            <a:r>
              <a:rPr lang="en-US" dirty="0" smtClean="0">
                <a:solidFill>
                  <a:srgbClr val="FF0000"/>
                </a:solidFill>
              </a:rPr>
              <a:t>Parental Lack of Empathy</a:t>
            </a:r>
            <a:endParaRPr lang="en-US" dirty="0">
              <a:solidFill>
                <a:srgbClr val="FF0000"/>
              </a:solidFill>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Content Placeholder 1"/>
          <p:cNvSpPr>
            <a:spLocks noGrp="1"/>
          </p:cNvSpPr>
          <p:nvPr>
            <p:ph idx="1"/>
          </p:nvPr>
        </p:nvSpPr>
        <p:spPr/>
        <p:txBody>
          <a:bodyPr/>
          <a:lstStyle/>
          <a:p>
            <a:pPr>
              <a:buNone/>
            </a:pPr>
            <a:r>
              <a:rPr lang="en-US" sz="4400" dirty="0" smtClean="0"/>
              <a:t> </a:t>
            </a:r>
            <a:r>
              <a:rPr lang="en-US" sz="4400" dirty="0" smtClean="0">
                <a:solidFill>
                  <a:srgbClr val="7030A0"/>
                </a:solidFill>
              </a:rPr>
              <a:t>Physical punishment is generally the preferred means of discipline used by abusive parents.  </a:t>
            </a:r>
          </a:p>
          <a:p>
            <a:pPr>
              <a:buNone/>
            </a:pPr>
            <a:r>
              <a:rPr lang="en-US" sz="4400" dirty="0" smtClean="0">
                <a:solidFill>
                  <a:srgbClr val="7030A0"/>
                </a:solidFill>
              </a:rPr>
              <a:t> </a:t>
            </a:r>
            <a:r>
              <a:rPr lang="en-US" sz="2800" dirty="0" smtClean="0">
                <a:solidFill>
                  <a:srgbClr val="002060"/>
                </a:solidFill>
              </a:rPr>
              <a:t>Throughout history, the use of corporal punishment has been well documented.</a:t>
            </a:r>
            <a:r>
              <a:rPr lang="en-US" dirty="0" smtClean="0">
                <a:solidFill>
                  <a:srgbClr val="002060"/>
                </a:solidFill>
              </a:rPr>
              <a:t>  </a:t>
            </a:r>
          </a:p>
          <a:p>
            <a:endParaRPr lang="en-US" dirty="0" smtClean="0"/>
          </a:p>
        </p:txBody>
      </p:sp>
      <p:sp>
        <p:nvSpPr>
          <p:cNvPr id="3" name="Title 2"/>
          <p:cNvSpPr>
            <a:spLocks noGrp="1"/>
          </p:cNvSpPr>
          <p:nvPr>
            <p:ph type="title"/>
          </p:nvPr>
        </p:nvSpPr>
        <p:spPr/>
        <p:txBody>
          <a:bodyPr>
            <a:noAutofit/>
          </a:bodyPr>
          <a:lstStyle/>
          <a:p>
            <a:pPr>
              <a:defRPr/>
            </a:pPr>
            <a:r>
              <a:rPr lang="en-US" sz="4000" dirty="0" smtClean="0">
                <a:solidFill>
                  <a:srgbClr val="C00000"/>
                </a:solidFill>
              </a:rPr>
              <a:t>     Strong Belief in Corporal    </a:t>
            </a:r>
            <a:br>
              <a:rPr lang="en-US" sz="4000" dirty="0" smtClean="0">
                <a:solidFill>
                  <a:srgbClr val="C00000"/>
                </a:solidFill>
              </a:rPr>
            </a:br>
            <a:r>
              <a:rPr lang="en-US" sz="4000" dirty="0" smtClean="0">
                <a:solidFill>
                  <a:srgbClr val="C00000"/>
                </a:solidFill>
              </a:rPr>
              <a:t>               Punishment</a:t>
            </a:r>
            <a:endParaRPr lang="en-US" sz="4000" dirty="0">
              <a:solidFill>
                <a:srgbClr val="C00000"/>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109537" indent="0">
              <a:buNone/>
            </a:pPr>
            <a:r>
              <a:rPr lang="en-US" sz="4000" dirty="0" smtClean="0">
                <a:solidFill>
                  <a:srgbClr val="0070C0"/>
                </a:solidFill>
              </a:rPr>
              <a:t>Parenting is the process of  promoting and supporting the  Social, Physical, Intellectual, Creative, Emotional and Spiritual development of children.</a:t>
            </a:r>
          </a:p>
          <a:p>
            <a:pPr marL="109537" indent="0">
              <a:buNone/>
            </a:pPr>
            <a:endParaRPr lang="en-US" sz="3600" dirty="0" smtClean="0"/>
          </a:p>
          <a:p>
            <a:pPr marL="109537" indent="0">
              <a:buNone/>
            </a:pPr>
            <a:endParaRPr lang="en-US" sz="3600" dirty="0" smtClean="0"/>
          </a:p>
          <a:p>
            <a:pPr marL="109537" indent="0">
              <a:buNone/>
            </a:pPr>
            <a:endParaRPr lang="en-US" dirty="0"/>
          </a:p>
          <a:p>
            <a:pPr marL="109537" indent="0">
              <a:buNone/>
            </a:pPr>
            <a:r>
              <a:rPr lang="en-US" dirty="0" smtClean="0"/>
              <a:t> </a:t>
            </a:r>
            <a:endParaRPr lang="en-US" sz="2800" dirty="0"/>
          </a:p>
        </p:txBody>
      </p:sp>
      <p:sp>
        <p:nvSpPr>
          <p:cNvPr id="3" name="Title 2"/>
          <p:cNvSpPr>
            <a:spLocks noGrp="1"/>
          </p:cNvSpPr>
          <p:nvPr>
            <p:ph type="title"/>
          </p:nvPr>
        </p:nvSpPr>
        <p:spPr/>
        <p:txBody>
          <a:bodyPr/>
          <a:lstStyle/>
          <a:p>
            <a:r>
              <a:rPr lang="en-US" dirty="0" smtClean="0">
                <a:solidFill>
                  <a:srgbClr val="FF0000"/>
                </a:solidFill>
              </a:rPr>
              <a:t>         Parenting is a Role</a:t>
            </a:r>
            <a:endParaRPr lang="en-US" dirty="0">
              <a:solidFill>
                <a:srgbClr val="FF0000"/>
              </a:solidFill>
            </a:endParaRPr>
          </a:p>
        </p:txBody>
      </p:sp>
    </p:spTree>
    <p:extLst>
      <p:ext uri="{BB962C8B-B14F-4D97-AF65-F5344CB8AC3E}">
        <p14:creationId xmlns:p14="http://schemas.microsoft.com/office/powerpoint/2010/main" val="63838154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Content Placeholder 1"/>
          <p:cNvSpPr>
            <a:spLocks noGrp="1"/>
          </p:cNvSpPr>
          <p:nvPr>
            <p:ph idx="1"/>
          </p:nvPr>
        </p:nvSpPr>
        <p:spPr/>
        <p:txBody>
          <a:bodyPr/>
          <a:lstStyle/>
          <a:p>
            <a:pPr marL="457200" indent="-457200">
              <a:lnSpc>
                <a:spcPct val="90000"/>
              </a:lnSpc>
              <a:buFont typeface="Wingdings" pitchFamily="2" charset="2"/>
              <a:buNone/>
            </a:pPr>
            <a:endParaRPr lang="en-US" sz="2000" dirty="0" smtClean="0"/>
          </a:p>
          <a:p>
            <a:pPr marL="457200" indent="-457200">
              <a:lnSpc>
                <a:spcPct val="90000"/>
              </a:lnSpc>
            </a:pPr>
            <a:r>
              <a:rPr lang="en-US" sz="2000" dirty="0" smtClean="0"/>
              <a:t>Parents hit children to</a:t>
            </a:r>
            <a:r>
              <a:rPr lang="en-US" sz="2000" b="1" dirty="0" smtClean="0"/>
              <a:t> </a:t>
            </a:r>
            <a:r>
              <a:rPr lang="en-US" sz="2000" b="1" dirty="0" smtClean="0">
                <a:solidFill>
                  <a:srgbClr val="002060"/>
                </a:solidFill>
              </a:rPr>
              <a:t>teach them right from wrong.</a:t>
            </a:r>
            <a:r>
              <a:rPr lang="en-US" sz="2000" dirty="0" smtClean="0">
                <a:solidFill>
                  <a:srgbClr val="002060"/>
                </a:solidFill>
              </a:rPr>
              <a:t> </a:t>
            </a:r>
          </a:p>
          <a:p>
            <a:pPr marL="457200" indent="-457200">
              <a:lnSpc>
                <a:spcPct val="90000"/>
              </a:lnSpc>
              <a:buFont typeface="Wingdings" pitchFamily="2" charset="2"/>
              <a:buNone/>
            </a:pPr>
            <a:endParaRPr lang="en-US" sz="2000" dirty="0" smtClean="0"/>
          </a:p>
          <a:p>
            <a:pPr marL="457200" indent="-457200">
              <a:lnSpc>
                <a:spcPct val="90000"/>
              </a:lnSpc>
            </a:pPr>
            <a:r>
              <a:rPr lang="en-US" sz="2000" dirty="0" smtClean="0"/>
              <a:t>Parents hit children as a</a:t>
            </a:r>
            <a:r>
              <a:rPr lang="en-US" sz="2000" b="1" dirty="0" smtClean="0"/>
              <a:t> </a:t>
            </a:r>
            <a:r>
              <a:rPr lang="en-US" sz="2000" b="1" dirty="0" smtClean="0">
                <a:solidFill>
                  <a:srgbClr val="002060"/>
                </a:solidFill>
              </a:rPr>
              <a:t>form of punishment.</a:t>
            </a:r>
          </a:p>
          <a:p>
            <a:pPr marL="457200" indent="-457200">
              <a:lnSpc>
                <a:spcPct val="90000"/>
              </a:lnSpc>
              <a:buFont typeface="Wingdings" pitchFamily="2" charset="2"/>
              <a:buNone/>
            </a:pPr>
            <a:endParaRPr lang="en-US" sz="2000" dirty="0" smtClean="0"/>
          </a:p>
          <a:p>
            <a:pPr marL="457200" indent="-457200">
              <a:lnSpc>
                <a:spcPct val="90000"/>
              </a:lnSpc>
            </a:pPr>
            <a:r>
              <a:rPr lang="en-US" sz="2000" dirty="0" smtClean="0"/>
              <a:t>Parents hit children</a:t>
            </a:r>
            <a:r>
              <a:rPr lang="en-US" sz="2000" b="1" dirty="0" smtClean="0"/>
              <a:t> </a:t>
            </a:r>
            <a:r>
              <a:rPr lang="en-US" sz="2000" b="1" dirty="0" smtClean="0">
                <a:solidFill>
                  <a:srgbClr val="002060"/>
                </a:solidFill>
              </a:rPr>
              <a:t>based on religious writings.</a:t>
            </a:r>
            <a:r>
              <a:rPr lang="en-US" sz="2000" dirty="0" smtClean="0">
                <a:solidFill>
                  <a:srgbClr val="002060"/>
                </a:solidFill>
              </a:rPr>
              <a:t> </a:t>
            </a:r>
          </a:p>
          <a:p>
            <a:pPr marL="457200" indent="-457200">
              <a:lnSpc>
                <a:spcPct val="90000"/>
              </a:lnSpc>
              <a:buFont typeface="Wingdings" pitchFamily="2" charset="2"/>
              <a:buNone/>
            </a:pPr>
            <a:endParaRPr lang="en-US" sz="2000" dirty="0" smtClean="0"/>
          </a:p>
          <a:p>
            <a:pPr marL="457200" indent="-457200">
              <a:lnSpc>
                <a:spcPct val="90000"/>
              </a:lnSpc>
            </a:pPr>
            <a:r>
              <a:rPr lang="en-US" sz="2000" dirty="0" smtClean="0"/>
              <a:t>Parents hit children as an</a:t>
            </a:r>
            <a:r>
              <a:rPr lang="en-US" sz="2000" b="1" dirty="0" smtClean="0"/>
              <a:t> </a:t>
            </a:r>
            <a:r>
              <a:rPr lang="en-US" sz="2000" b="1" dirty="0" smtClean="0">
                <a:solidFill>
                  <a:srgbClr val="002060"/>
                </a:solidFill>
              </a:rPr>
              <a:t>“act of love.”</a:t>
            </a:r>
            <a:r>
              <a:rPr lang="en-US" sz="2000" dirty="0" smtClean="0">
                <a:solidFill>
                  <a:srgbClr val="002060"/>
                </a:solidFill>
              </a:rPr>
              <a:t> </a:t>
            </a:r>
          </a:p>
          <a:p>
            <a:pPr marL="457200" indent="-457200">
              <a:lnSpc>
                <a:spcPct val="90000"/>
              </a:lnSpc>
              <a:buFont typeface="Wingdings" pitchFamily="2" charset="2"/>
              <a:buNone/>
            </a:pPr>
            <a:endParaRPr lang="en-US" sz="2000" dirty="0" smtClean="0"/>
          </a:p>
          <a:p>
            <a:pPr marL="457200" indent="-457200">
              <a:lnSpc>
                <a:spcPct val="90000"/>
              </a:lnSpc>
            </a:pPr>
            <a:r>
              <a:rPr lang="en-US" sz="2000" dirty="0" smtClean="0"/>
              <a:t>Parents hit children because</a:t>
            </a:r>
            <a:r>
              <a:rPr lang="en-US" sz="2000" b="1" dirty="0" smtClean="0"/>
              <a:t> </a:t>
            </a:r>
            <a:r>
              <a:rPr lang="en-US" sz="2000" b="1" dirty="0" smtClean="0">
                <a:solidFill>
                  <a:srgbClr val="002060"/>
                </a:solidFill>
              </a:rPr>
              <a:t>it’s a cultural practice.</a:t>
            </a:r>
            <a:r>
              <a:rPr lang="en-US" sz="2000" dirty="0" smtClean="0">
                <a:solidFill>
                  <a:srgbClr val="002060"/>
                </a:solidFill>
              </a:rPr>
              <a:t> </a:t>
            </a:r>
          </a:p>
          <a:p>
            <a:pPr marL="457200" indent="-457200">
              <a:lnSpc>
                <a:spcPct val="90000"/>
              </a:lnSpc>
              <a:buFont typeface="Wingdings" pitchFamily="2" charset="2"/>
              <a:buNone/>
            </a:pPr>
            <a:endParaRPr lang="en-US" sz="2000" dirty="0" smtClean="0"/>
          </a:p>
          <a:p>
            <a:pPr marL="457200" indent="-457200">
              <a:lnSpc>
                <a:spcPct val="90000"/>
              </a:lnSpc>
            </a:pPr>
            <a:r>
              <a:rPr lang="en-US" sz="2000" dirty="0" smtClean="0"/>
              <a:t>Parents hit children</a:t>
            </a:r>
            <a:r>
              <a:rPr lang="en-US" sz="2000" b="1" dirty="0" smtClean="0"/>
              <a:t> </a:t>
            </a:r>
            <a:r>
              <a:rPr lang="en-US" sz="2000" b="1" dirty="0" smtClean="0">
                <a:solidFill>
                  <a:srgbClr val="002060"/>
                </a:solidFill>
              </a:rPr>
              <a:t>to prepare them for the real world</a:t>
            </a:r>
            <a:endParaRPr lang="en-US" sz="2000" dirty="0" smtClean="0">
              <a:solidFill>
                <a:srgbClr val="002060"/>
              </a:solidFill>
            </a:endParaRPr>
          </a:p>
        </p:txBody>
      </p:sp>
      <p:sp>
        <p:nvSpPr>
          <p:cNvPr id="3" name="Title 2"/>
          <p:cNvSpPr>
            <a:spLocks noGrp="1"/>
          </p:cNvSpPr>
          <p:nvPr>
            <p:ph type="title"/>
          </p:nvPr>
        </p:nvSpPr>
        <p:spPr/>
        <p:txBody>
          <a:bodyPr/>
          <a:lstStyle/>
          <a:p>
            <a:pPr>
              <a:defRPr/>
            </a:pPr>
            <a:r>
              <a:rPr lang="en-US" dirty="0" smtClean="0"/>
              <a:t> </a:t>
            </a:r>
            <a:r>
              <a:rPr lang="en-US" dirty="0" smtClean="0">
                <a:solidFill>
                  <a:srgbClr val="FF0000"/>
                </a:solidFill>
              </a:rPr>
              <a:t>Why Parents Hit their Children</a:t>
            </a:r>
            <a:endParaRPr lang="en-US" dirty="0">
              <a:solidFill>
                <a:srgbClr val="FF0000"/>
              </a:solidFill>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Font typeface="Wingdings" pitchFamily="2" charset="2"/>
              <a:buNone/>
              <a:defRPr/>
            </a:pPr>
            <a:endParaRPr lang="en-US" sz="700" dirty="0" smtClean="0"/>
          </a:p>
          <a:p>
            <a:pPr marL="0" indent="0">
              <a:buFont typeface="Wingdings" pitchFamily="2" charset="2"/>
              <a:buNone/>
              <a:defRPr/>
            </a:pPr>
            <a:r>
              <a:rPr lang="en-US" sz="4000" dirty="0" smtClean="0"/>
              <a:t>Parent-child </a:t>
            </a:r>
            <a:r>
              <a:rPr lang="en-US" sz="4800" dirty="0" smtClean="0"/>
              <a:t>role reversal </a:t>
            </a:r>
            <a:r>
              <a:rPr lang="en-US" sz="4000" dirty="0" smtClean="0"/>
              <a:t>is an interchanging of traditional role behaviors between a parent and child, so that the child adopts some of the behaviors traditionally associated with parents.  </a:t>
            </a:r>
          </a:p>
          <a:p>
            <a:pPr>
              <a:defRPr/>
            </a:pPr>
            <a:endParaRPr lang="en-US" dirty="0"/>
          </a:p>
        </p:txBody>
      </p:sp>
      <p:sp>
        <p:nvSpPr>
          <p:cNvPr id="3" name="Title 2"/>
          <p:cNvSpPr>
            <a:spLocks noGrp="1"/>
          </p:cNvSpPr>
          <p:nvPr>
            <p:ph type="title"/>
          </p:nvPr>
        </p:nvSpPr>
        <p:spPr/>
        <p:txBody>
          <a:bodyPr/>
          <a:lstStyle/>
          <a:p>
            <a:pPr>
              <a:defRPr/>
            </a:pPr>
            <a:r>
              <a:rPr lang="en-US" dirty="0" smtClean="0"/>
              <a:t>  </a:t>
            </a:r>
            <a:r>
              <a:rPr lang="en-US" dirty="0" smtClean="0">
                <a:solidFill>
                  <a:srgbClr val="C00000"/>
                </a:solidFill>
              </a:rPr>
              <a:t>Parent-Child Role Reversal</a:t>
            </a:r>
            <a:endParaRPr lang="en-US" dirty="0">
              <a:solidFill>
                <a:srgbClr val="C00000"/>
              </a:solidFill>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Font typeface="Wingdings" pitchFamily="2" charset="2"/>
              <a:buNone/>
              <a:defRPr/>
            </a:pPr>
            <a:endParaRPr lang="en-US" sz="3600" dirty="0" smtClean="0"/>
          </a:p>
          <a:p>
            <a:pPr marL="0" indent="0">
              <a:buFont typeface="Wingdings" pitchFamily="2" charset="2"/>
              <a:buNone/>
              <a:defRPr/>
            </a:pPr>
            <a:r>
              <a:rPr lang="en-US" sz="3600" dirty="0" smtClean="0"/>
              <a:t>When children’s power and independence are oppressed, they are not allowed to challenge, to voice opinions, or to have choices, but rather are told to “do what they are told to do” without question.  </a:t>
            </a:r>
          </a:p>
          <a:p>
            <a:pPr>
              <a:defRPr/>
            </a:pPr>
            <a:endParaRPr lang="en-US" dirty="0"/>
          </a:p>
        </p:txBody>
      </p:sp>
      <p:sp>
        <p:nvSpPr>
          <p:cNvPr id="3" name="Title 2"/>
          <p:cNvSpPr>
            <a:spLocks noGrp="1"/>
          </p:cNvSpPr>
          <p:nvPr>
            <p:ph type="title"/>
          </p:nvPr>
        </p:nvSpPr>
        <p:spPr/>
        <p:txBody>
          <a:bodyPr>
            <a:normAutofit fontScale="90000"/>
          </a:bodyPr>
          <a:lstStyle/>
          <a:p>
            <a:pPr>
              <a:defRPr/>
            </a:pPr>
            <a:r>
              <a:rPr lang="en-US" dirty="0" smtClean="0"/>
              <a:t>Oppressing Power &amp; Independence</a:t>
            </a:r>
            <a:endParaRPr lang="en-US"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234950" indent="0">
              <a:buFont typeface="Wingdings" pitchFamily="2" charset="2"/>
              <a:buNone/>
              <a:defRPr/>
            </a:pPr>
            <a:endParaRPr lang="en-US" sz="900" dirty="0" smtClean="0"/>
          </a:p>
          <a:p>
            <a:pPr marL="234950" indent="0">
              <a:buFont typeface="Wingdings" pitchFamily="2" charset="2"/>
              <a:buNone/>
              <a:defRPr/>
            </a:pPr>
            <a:r>
              <a:rPr lang="en-US" sz="2800" dirty="0" smtClean="0"/>
              <a:t>This demand for compliance to parental authority has many limitations:</a:t>
            </a:r>
          </a:p>
          <a:p>
            <a:pPr marL="234950" indent="0">
              <a:buFont typeface="Wingdings" pitchFamily="2" charset="2"/>
              <a:buNone/>
              <a:defRPr/>
            </a:pPr>
            <a:endParaRPr lang="en-US" sz="900" dirty="0" smtClean="0"/>
          </a:p>
          <a:p>
            <a:pPr marL="234950" indent="0">
              <a:buFont typeface="Wingdings" pitchFamily="2" charset="2"/>
              <a:buAutoNum type="arabicPeriod"/>
              <a:defRPr/>
            </a:pPr>
            <a:r>
              <a:rPr lang="en-US" sz="2800" dirty="0" smtClean="0"/>
              <a:t>    Obedience breeds powerlessness. </a:t>
            </a:r>
          </a:p>
          <a:p>
            <a:pPr marL="234950" indent="0">
              <a:buFont typeface="Wingdings" pitchFamily="2" charset="2"/>
              <a:buAutoNum type="arabicPeriod"/>
              <a:defRPr/>
            </a:pPr>
            <a:r>
              <a:rPr lang="en-US" sz="2800" dirty="0" smtClean="0"/>
              <a:t>    Obedience breeds inadequacy. </a:t>
            </a:r>
          </a:p>
          <a:p>
            <a:pPr marL="234950" indent="0">
              <a:buFont typeface="Wingdings" pitchFamily="2" charset="2"/>
              <a:buAutoNum type="arabicPeriod"/>
              <a:defRPr/>
            </a:pPr>
            <a:r>
              <a:rPr lang="en-US" sz="2800" dirty="0" smtClean="0"/>
              <a:t>    Obedience also breeds rebelliousness.</a:t>
            </a:r>
          </a:p>
          <a:p>
            <a:pPr marL="234950" indent="0">
              <a:buFont typeface="Wingdings" pitchFamily="2" charset="2"/>
              <a:buAutoNum type="arabicPeriod"/>
              <a:defRPr/>
            </a:pPr>
            <a:r>
              <a:rPr lang="en-US" sz="2800" dirty="0" smtClean="0"/>
              <a:t>    Obedience breeds compliance — to all. </a:t>
            </a:r>
          </a:p>
          <a:p>
            <a:pPr marL="234950" indent="0">
              <a:buFont typeface="Wingdings" pitchFamily="2" charset="2"/>
              <a:buAutoNum type="arabicPeriod"/>
              <a:defRPr/>
            </a:pPr>
            <a:r>
              <a:rPr lang="en-US" sz="2800" dirty="0" smtClean="0"/>
              <a:t>    Obedience breeds followers, not leaders.</a:t>
            </a:r>
            <a:r>
              <a:rPr lang="en-US" dirty="0" smtClean="0"/>
              <a:t>  </a:t>
            </a:r>
          </a:p>
          <a:p>
            <a:pPr>
              <a:defRPr/>
            </a:pPr>
            <a:endParaRPr lang="en-US" dirty="0"/>
          </a:p>
        </p:txBody>
      </p:sp>
      <p:sp>
        <p:nvSpPr>
          <p:cNvPr id="3" name="Title 2"/>
          <p:cNvSpPr>
            <a:spLocks noGrp="1"/>
          </p:cNvSpPr>
          <p:nvPr>
            <p:ph type="title"/>
          </p:nvPr>
        </p:nvSpPr>
        <p:spPr/>
        <p:txBody>
          <a:bodyPr/>
          <a:lstStyle/>
          <a:p>
            <a:pPr>
              <a:defRPr/>
            </a:pPr>
            <a:r>
              <a:rPr lang="en-US" dirty="0" smtClean="0"/>
              <a:t>   Obedience </a:t>
            </a:r>
            <a:r>
              <a:rPr lang="en-US" dirty="0" err="1" smtClean="0"/>
              <a:t>vs</a:t>
            </a:r>
            <a:r>
              <a:rPr lang="en-US" dirty="0" smtClean="0"/>
              <a:t> Cooperation</a:t>
            </a:r>
            <a:endParaRPr lang="en-US" dirty="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04800" y="304800"/>
            <a:ext cx="8458200" cy="3810000"/>
          </a:xfrm>
        </p:spPr>
        <p:txBody>
          <a:bodyPr>
            <a:normAutofit/>
          </a:bodyPr>
          <a:lstStyle/>
          <a:p>
            <a:r>
              <a:rPr lang="en-US" sz="6000" dirty="0" smtClean="0"/>
              <a:t>Part 2: Applying Nurturing Concepts and Practices</a:t>
            </a:r>
            <a:endParaRPr lang="en-US" sz="6000" dirty="0"/>
          </a:p>
        </p:txBody>
      </p:sp>
    </p:spTree>
    <p:extLst>
      <p:ext uri="{BB962C8B-B14F-4D97-AF65-F5344CB8AC3E}">
        <p14:creationId xmlns:p14="http://schemas.microsoft.com/office/powerpoint/2010/main" val="3267358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65760" indent="-256032" eaLnBrk="1" fontAlgn="auto" hangingPunct="1">
              <a:spcAft>
                <a:spcPts val="0"/>
              </a:spcAft>
              <a:buFont typeface="Wingdings 3"/>
              <a:buNone/>
              <a:defRPr/>
            </a:pPr>
            <a:r>
              <a:rPr lang="en-US" sz="2800" b="1" dirty="0" smtClean="0">
                <a:solidFill>
                  <a:srgbClr val="FF0000"/>
                </a:solidFill>
              </a:rPr>
              <a:t>Philosopher</a:t>
            </a:r>
            <a:r>
              <a:rPr lang="en-US" sz="2800" b="1" dirty="0">
                <a:solidFill>
                  <a:srgbClr val="FF0000"/>
                </a:solidFill>
              </a:rPr>
              <a:t>: </a:t>
            </a:r>
            <a:r>
              <a:rPr lang="en-US" sz="2400" dirty="0">
                <a:solidFill>
                  <a:schemeClr val="accent1">
                    <a:lumMod val="75000"/>
                  </a:schemeClr>
                </a:solidFill>
              </a:rPr>
              <a:t>what are your beliefs</a:t>
            </a:r>
            <a:r>
              <a:rPr lang="en-US" sz="2400" dirty="0" smtClean="0">
                <a:solidFill>
                  <a:schemeClr val="accent1">
                    <a:lumMod val="75000"/>
                  </a:schemeClr>
                </a:solidFill>
              </a:rPr>
              <a:t>?</a:t>
            </a:r>
          </a:p>
          <a:p>
            <a:pPr marL="365760" indent="-256032" eaLnBrk="1" fontAlgn="auto" hangingPunct="1">
              <a:spcAft>
                <a:spcPts val="0"/>
              </a:spcAft>
              <a:buFont typeface="Wingdings 3"/>
              <a:buNone/>
              <a:defRPr/>
            </a:pPr>
            <a:endParaRPr lang="en-US" sz="2400" dirty="0">
              <a:solidFill>
                <a:schemeClr val="accent1">
                  <a:lumMod val="75000"/>
                </a:schemeClr>
              </a:solidFill>
            </a:endParaRPr>
          </a:p>
          <a:p>
            <a:pPr marL="365760" indent="-256032" eaLnBrk="1" fontAlgn="auto" hangingPunct="1">
              <a:spcAft>
                <a:spcPts val="0"/>
              </a:spcAft>
              <a:buFont typeface="Wingdings 3"/>
              <a:buNone/>
              <a:defRPr/>
            </a:pPr>
            <a:r>
              <a:rPr lang="en-US" sz="2800" b="1" dirty="0">
                <a:solidFill>
                  <a:srgbClr val="00B050"/>
                </a:solidFill>
              </a:rPr>
              <a:t>Scientist: </a:t>
            </a:r>
            <a:r>
              <a:rPr lang="en-US" sz="2400" dirty="0">
                <a:solidFill>
                  <a:schemeClr val="accent1">
                    <a:lumMod val="75000"/>
                  </a:schemeClr>
                </a:solidFill>
              </a:rPr>
              <a:t>What latest facts do you know</a:t>
            </a:r>
            <a:r>
              <a:rPr lang="en-US" sz="2400" dirty="0" smtClean="0">
                <a:solidFill>
                  <a:schemeClr val="accent1">
                    <a:lumMod val="75000"/>
                  </a:schemeClr>
                </a:solidFill>
              </a:rPr>
              <a:t>?</a:t>
            </a:r>
          </a:p>
          <a:p>
            <a:pPr marL="365760" indent="-256032" eaLnBrk="1" fontAlgn="auto" hangingPunct="1">
              <a:spcAft>
                <a:spcPts val="0"/>
              </a:spcAft>
              <a:buFont typeface="Wingdings 3"/>
              <a:buNone/>
              <a:defRPr/>
            </a:pPr>
            <a:endParaRPr lang="en-US" sz="2400" dirty="0">
              <a:solidFill>
                <a:schemeClr val="accent1">
                  <a:lumMod val="75000"/>
                </a:schemeClr>
              </a:solidFill>
            </a:endParaRPr>
          </a:p>
          <a:p>
            <a:pPr marL="365760" indent="-256032" eaLnBrk="1" fontAlgn="auto" hangingPunct="1">
              <a:spcAft>
                <a:spcPts val="0"/>
              </a:spcAft>
              <a:buFont typeface="Wingdings 3"/>
              <a:buNone/>
              <a:defRPr/>
            </a:pPr>
            <a:r>
              <a:rPr lang="en-US" sz="2800" b="1" dirty="0">
                <a:solidFill>
                  <a:srgbClr val="0070C0"/>
                </a:solidFill>
              </a:rPr>
              <a:t>Clinician: </a:t>
            </a:r>
            <a:r>
              <a:rPr lang="en-US" sz="2400" dirty="0">
                <a:solidFill>
                  <a:schemeClr val="accent1">
                    <a:lumMod val="75000"/>
                  </a:schemeClr>
                </a:solidFill>
              </a:rPr>
              <a:t>What do you understand about human behavior</a:t>
            </a:r>
            <a:r>
              <a:rPr lang="en-US" sz="2400" dirty="0" smtClean="0">
                <a:solidFill>
                  <a:schemeClr val="accent1">
                    <a:lumMod val="75000"/>
                  </a:schemeClr>
                </a:solidFill>
              </a:rPr>
              <a:t>?</a:t>
            </a:r>
          </a:p>
          <a:p>
            <a:pPr marL="365760" indent="-256032" eaLnBrk="1" fontAlgn="auto" hangingPunct="1">
              <a:spcAft>
                <a:spcPts val="0"/>
              </a:spcAft>
              <a:buFont typeface="Wingdings 3"/>
              <a:buNone/>
              <a:defRPr/>
            </a:pPr>
            <a:endParaRPr lang="en-US" sz="2400" dirty="0">
              <a:solidFill>
                <a:schemeClr val="accent1">
                  <a:lumMod val="75000"/>
                </a:schemeClr>
              </a:solidFill>
            </a:endParaRPr>
          </a:p>
          <a:p>
            <a:pPr marL="365760" indent="-256032" eaLnBrk="1" fontAlgn="auto" hangingPunct="1">
              <a:spcAft>
                <a:spcPts val="0"/>
              </a:spcAft>
              <a:buFont typeface="Wingdings 3"/>
              <a:buNone/>
              <a:defRPr/>
            </a:pPr>
            <a:r>
              <a:rPr lang="en-US" sz="2800" b="1" dirty="0">
                <a:solidFill>
                  <a:srgbClr val="7030A0"/>
                </a:solidFill>
              </a:rPr>
              <a:t>Practitioner: </a:t>
            </a:r>
            <a:r>
              <a:rPr lang="en-US" sz="2400" dirty="0">
                <a:solidFill>
                  <a:schemeClr val="accent1">
                    <a:lumMod val="75000"/>
                  </a:schemeClr>
                </a:solidFill>
              </a:rPr>
              <a:t>What skills do you have in facilitating growth in others?</a:t>
            </a:r>
          </a:p>
          <a:p>
            <a:endParaRPr lang="en-US" dirty="0"/>
          </a:p>
        </p:txBody>
      </p:sp>
      <p:sp>
        <p:nvSpPr>
          <p:cNvPr id="3" name="Title 2"/>
          <p:cNvSpPr>
            <a:spLocks noGrp="1"/>
          </p:cNvSpPr>
          <p:nvPr>
            <p:ph type="title"/>
          </p:nvPr>
        </p:nvSpPr>
        <p:spPr/>
        <p:txBody>
          <a:bodyPr>
            <a:normAutofit fontScale="90000"/>
          </a:bodyPr>
          <a:lstStyle/>
          <a:p>
            <a:r>
              <a:rPr lang="en-US" sz="4400" dirty="0" smtClean="0">
                <a:solidFill>
                  <a:srgbClr val="7030A0"/>
                </a:solidFill>
              </a:rPr>
              <a:t>           Characteristics </a:t>
            </a:r>
            <a:r>
              <a:rPr lang="en-US" sz="4400" dirty="0">
                <a:solidFill>
                  <a:srgbClr val="7030A0"/>
                </a:solidFill>
              </a:rPr>
              <a:t>of a </a:t>
            </a:r>
            <a:r>
              <a:rPr lang="en-US" sz="4400" dirty="0" smtClean="0">
                <a:solidFill>
                  <a:srgbClr val="7030A0"/>
                </a:solidFill>
              </a:rPr>
              <a:t/>
            </a:r>
            <a:br>
              <a:rPr lang="en-US" sz="4400" dirty="0" smtClean="0">
                <a:solidFill>
                  <a:srgbClr val="7030A0"/>
                </a:solidFill>
              </a:rPr>
            </a:br>
            <a:r>
              <a:rPr lang="en-US" sz="4400" dirty="0">
                <a:solidFill>
                  <a:srgbClr val="7030A0"/>
                </a:solidFill>
              </a:rPr>
              <a:t> </a:t>
            </a:r>
            <a:r>
              <a:rPr lang="en-US" sz="4400" dirty="0" smtClean="0">
                <a:solidFill>
                  <a:srgbClr val="7030A0"/>
                </a:solidFill>
              </a:rPr>
              <a:t>       Competent Professional</a:t>
            </a:r>
            <a:endParaRPr lang="en-US" dirty="0"/>
          </a:p>
        </p:txBody>
      </p:sp>
    </p:spTree>
    <p:extLst>
      <p:ext uri="{BB962C8B-B14F-4D97-AF65-F5344CB8AC3E}">
        <p14:creationId xmlns:p14="http://schemas.microsoft.com/office/powerpoint/2010/main" val="216776416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Content Placeholder 1"/>
          <p:cNvSpPr>
            <a:spLocks noGrp="1"/>
          </p:cNvSpPr>
          <p:nvPr>
            <p:ph idx="1"/>
          </p:nvPr>
        </p:nvSpPr>
        <p:spPr/>
        <p:txBody>
          <a:bodyPr/>
          <a:lstStyle/>
          <a:p>
            <a:r>
              <a:rPr lang="en-US" b="1" smtClean="0"/>
              <a:t>Value One: </a:t>
            </a:r>
            <a:endParaRPr lang="en-US" smtClean="0"/>
          </a:p>
          <a:p>
            <a:r>
              <a:rPr lang="en-US" b="1" smtClean="0"/>
              <a:t>Information and Techniques for Building Positive Self-Worth in Parents and Children </a:t>
            </a:r>
            <a:endParaRPr lang="en-US" smtClean="0"/>
          </a:p>
          <a:p>
            <a:pPr>
              <a:buFont typeface="Wingdings 3" pitchFamily="18" charset="2"/>
              <a:buNone/>
            </a:pPr>
            <a:endParaRPr lang="en-US" smtClean="0"/>
          </a:p>
          <a:p>
            <a:r>
              <a:rPr lang="en-US" b="1" smtClean="0"/>
              <a:t>Construct A: Appropriate Developmental Expectations</a:t>
            </a:r>
          </a:p>
          <a:p>
            <a:endParaRPr lang="en-US" b="1" smtClean="0"/>
          </a:p>
          <a:p>
            <a:pPr>
              <a:buFont typeface="Wingdings 3" pitchFamily="18" charset="2"/>
              <a:buNone/>
            </a:pPr>
            <a:r>
              <a:rPr lang="en-US" b="1" smtClean="0"/>
              <a:t>Appropriate Expectations</a:t>
            </a:r>
          </a:p>
          <a:p>
            <a:pPr>
              <a:buFont typeface="Wingdings 3" pitchFamily="18" charset="2"/>
              <a:buNone/>
            </a:pPr>
            <a:r>
              <a:rPr lang="en-US" b="1" smtClean="0"/>
              <a:t>Developmental Stages and Self-Worth</a:t>
            </a:r>
            <a:endParaRPr lang="en-US" smtClean="0"/>
          </a:p>
          <a:p>
            <a:endParaRPr lang="en-US" smtClean="0"/>
          </a:p>
        </p:txBody>
      </p:sp>
      <p:sp>
        <p:nvSpPr>
          <p:cNvPr id="3" name="Title 2"/>
          <p:cNvSpPr>
            <a:spLocks noGrp="1"/>
          </p:cNvSpPr>
          <p:nvPr>
            <p:ph type="title"/>
          </p:nvPr>
        </p:nvSpPr>
        <p:spPr/>
        <p:txBody>
          <a:bodyPr/>
          <a:lstStyle/>
          <a:p>
            <a:pPr>
              <a:defRPr/>
            </a:pPr>
            <a:r>
              <a:rPr lang="en-US" dirty="0" smtClean="0"/>
              <a:t>    Appropriate Expectations</a:t>
            </a:r>
            <a:endParaRPr lang="en-US" dirty="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Content Placeholder 1"/>
          <p:cNvSpPr>
            <a:spLocks noGrp="1"/>
          </p:cNvSpPr>
          <p:nvPr>
            <p:ph idx="1"/>
          </p:nvPr>
        </p:nvSpPr>
        <p:spPr/>
        <p:txBody>
          <a:bodyPr/>
          <a:lstStyle/>
          <a:p>
            <a:r>
              <a:rPr lang="en-US" smtClean="0"/>
              <a:t>Children’s Brain Development</a:t>
            </a:r>
          </a:p>
          <a:p>
            <a:r>
              <a:rPr lang="en-US" smtClean="0"/>
              <a:t>How Children’s Brains Develop</a:t>
            </a:r>
          </a:p>
          <a:p>
            <a:r>
              <a:rPr lang="en-US" smtClean="0"/>
              <a:t>Teen’s Brain Development</a:t>
            </a:r>
          </a:p>
          <a:p>
            <a:r>
              <a:rPr lang="en-US" smtClean="0"/>
              <a:t>Difference between Male and Female Brains</a:t>
            </a:r>
          </a:p>
          <a:p>
            <a:r>
              <a:rPr lang="en-US" smtClean="0"/>
              <a:t>Ten Ways to Improve Self-Worth</a:t>
            </a:r>
          </a:p>
          <a:p>
            <a:r>
              <a:rPr lang="en-US" smtClean="0"/>
              <a:t>Praise for Being and Doing</a:t>
            </a:r>
          </a:p>
          <a:p>
            <a:r>
              <a:rPr lang="en-US" smtClean="0"/>
              <a:t>Special Motivations</a:t>
            </a:r>
          </a:p>
          <a:p>
            <a:r>
              <a:rPr lang="en-US" smtClean="0"/>
              <a:t>Labels for Self and Others</a:t>
            </a:r>
          </a:p>
          <a:p>
            <a:r>
              <a:rPr lang="en-US" smtClean="0"/>
              <a:t>Positive Self-Talk and Affirmations</a:t>
            </a:r>
          </a:p>
          <a:p>
            <a:r>
              <a:rPr lang="en-US" smtClean="0"/>
              <a:t>Self-Expression</a:t>
            </a:r>
          </a:p>
          <a:p>
            <a:endParaRPr lang="en-US" smtClean="0"/>
          </a:p>
        </p:txBody>
      </p:sp>
      <p:sp>
        <p:nvSpPr>
          <p:cNvPr id="3" name="Title 2"/>
          <p:cNvSpPr>
            <a:spLocks noGrp="1"/>
          </p:cNvSpPr>
          <p:nvPr>
            <p:ph type="title"/>
          </p:nvPr>
        </p:nvSpPr>
        <p:spPr/>
        <p:txBody>
          <a:bodyPr/>
          <a:lstStyle/>
          <a:p>
            <a:pPr>
              <a:defRPr/>
            </a:pPr>
            <a:r>
              <a:rPr lang="en-US" dirty="0" smtClean="0"/>
              <a:t>   Appropriate Expectations</a:t>
            </a:r>
            <a:endParaRPr lang="en-US" dirty="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Content Placeholder 1"/>
          <p:cNvSpPr>
            <a:spLocks noGrp="1"/>
          </p:cNvSpPr>
          <p:nvPr>
            <p:ph idx="1"/>
          </p:nvPr>
        </p:nvSpPr>
        <p:spPr/>
        <p:txBody>
          <a:bodyPr/>
          <a:lstStyle/>
          <a:p>
            <a:r>
              <a:rPr lang="en-US" b="1" smtClean="0"/>
              <a:t>Value Two: </a:t>
            </a:r>
            <a:endParaRPr lang="en-US" smtClean="0"/>
          </a:p>
          <a:p>
            <a:r>
              <a:rPr lang="en-US" b="1" smtClean="0"/>
              <a:t>Techniques and Strategies for Developing a Sense of Caring and Compassion</a:t>
            </a:r>
            <a:endParaRPr lang="en-US" smtClean="0"/>
          </a:p>
          <a:p>
            <a:r>
              <a:rPr lang="en-US" b="1" smtClean="0"/>
              <a:t> </a:t>
            </a:r>
            <a:endParaRPr lang="en-US" smtClean="0"/>
          </a:p>
          <a:p>
            <a:r>
              <a:rPr lang="en-US" b="1" smtClean="0"/>
              <a:t>Construct B: Empathy</a:t>
            </a:r>
            <a:endParaRPr lang="en-US" smtClean="0"/>
          </a:p>
          <a:p>
            <a:r>
              <a:rPr lang="en-US" smtClean="0"/>
              <a:t>Defining Empathy</a:t>
            </a:r>
          </a:p>
          <a:p>
            <a:r>
              <a:rPr lang="en-US" smtClean="0"/>
              <a:t>Attunement</a:t>
            </a:r>
          </a:p>
          <a:p>
            <a:r>
              <a:rPr lang="en-US" smtClean="0"/>
              <a:t>Bonding and Attachment</a:t>
            </a:r>
          </a:p>
          <a:p>
            <a:r>
              <a:rPr lang="en-US" smtClean="0"/>
              <a:t>Needs and Behavior</a:t>
            </a:r>
          </a:p>
          <a:p>
            <a:r>
              <a:rPr lang="en-US" smtClean="0"/>
              <a:t>Spoiling Children</a:t>
            </a:r>
          </a:p>
        </p:txBody>
      </p:sp>
      <p:sp>
        <p:nvSpPr>
          <p:cNvPr id="3" name="Title 2"/>
          <p:cNvSpPr>
            <a:spLocks noGrp="1"/>
          </p:cNvSpPr>
          <p:nvPr>
            <p:ph type="title"/>
          </p:nvPr>
        </p:nvSpPr>
        <p:spPr/>
        <p:txBody>
          <a:bodyPr/>
          <a:lstStyle/>
          <a:p>
            <a:pPr>
              <a:defRPr/>
            </a:pPr>
            <a:r>
              <a:rPr lang="en-US" dirty="0" smtClean="0"/>
              <a:t>                Empathy</a:t>
            </a:r>
            <a:endParaRPr lang="en-US" dirty="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Content Placeholder 1"/>
          <p:cNvSpPr>
            <a:spLocks noGrp="1"/>
          </p:cNvSpPr>
          <p:nvPr>
            <p:ph idx="1"/>
          </p:nvPr>
        </p:nvSpPr>
        <p:spPr/>
        <p:txBody>
          <a:bodyPr/>
          <a:lstStyle/>
          <a:p>
            <a:r>
              <a:rPr lang="en-US" smtClean="0"/>
              <a:t>Establishing Nurturing Routines</a:t>
            </a:r>
          </a:p>
          <a:p>
            <a:r>
              <a:rPr lang="en-US" smtClean="0"/>
              <a:t>Personal Touch History</a:t>
            </a:r>
          </a:p>
          <a:p>
            <a:r>
              <a:rPr lang="en-US" smtClean="0"/>
              <a:t>Body Map</a:t>
            </a:r>
          </a:p>
          <a:p>
            <a:r>
              <a:rPr lang="en-US" smtClean="0"/>
              <a:t>Recognizing, Understanding and Communicating Feelings</a:t>
            </a:r>
          </a:p>
          <a:p>
            <a:r>
              <a:rPr lang="en-US" smtClean="0"/>
              <a:t>Typical Feelings of Discomfort</a:t>
            </a:r>
          </a:p>
          <a:p>
            <a:r>
              <a:rPr lang="en-US" smtClean="0"/>
              <a:t>Recognizing and Handling Anger</a:t>
            </a:r>
          </a:p>
          <a:p>
            <a:r>
              <a:rPr lang="en-US" smtClean="0"/>
              <a:t>Recognizing and Handling Stress</a:t>
            </a:r>
          </a:p>
          <a:p>
            <a:r>
              <a:rPr lang="en-US" smtClean="0"/>
              <a:t>Strategies to Reduce Children’s Stress</a:t>
            </a:r>
          </a:p>
        </p:txBody>
      </p:sp>
      <p:sp>
        <p:nvSpPr>
          <p:cNvPr id="3" name="Title 2"/>
          <p:cNvSpPr>
            <a:spLocks noGrp="1"/>
          </p:cNvSpPr>
          <p:nvPr>
            <p:ph type="title"/>
          </p:nvPr>
        </p:nvSpPr>
        <p:spPr/>
        <p:txBody>
          <a:bodyPr/>
          <a:lstStyle/>
          <a:p>
            <a:pPr>
              <a:defRPr/>
            </a:pPr>
            <a:r>
              <a:rPr lang="en-US" dirty="0" smtClean="0"/>
              <a:t>                  Empathy</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109537" indent="0">
              <a:buNone/>
            </a:pPr>
            <a:r>
              <a:rPr lang="en-US" sz="3600" dirty="0" smtClean="0">
                <a:solidFill>
                  <a:srgbClr val="002060"/>
                </a:solidFill>
              </a:rPr>
              <a:t>The </a:t>
            </a:r>
            <a:r>
              <a:rPr lang="en-US" sz="3600" dirty="0">
                <a:solidFill>
                  <a:srgbClr val="002060"/>
                </a:solidFill>
              </a:rPr>
              <a:t>beliefs, information, practices, skills and strategies that parents utilize in raising their children primarily learned in their childhood and replicated upon becoming a parent in their own right. </a:t>
            </a:r>
            <a:endParaRPr lang="en-US" sz="3600" dirty="0" smtClean="0">
              <a:solidFill>
                <a:srgbClr val="002060"/>
              </a:solidFill>
            </a:endParaRPr>
          </a:p>
          <a:p>
            <a:pPr marL="109537" indent="0">
              <a:buNone/>
            </a:pPr>
            <a:endParaRPr lang="en-US" sz="3600" dirty="0"/>
          </a:p>
        </p:txBody>
      </p:sp>
      <p:sp>
        <p:nvSpPr>
          <p:cNvPr id="3" name="Title 2"/>
          <p:cNvSpPr>
            <a:spLocks noGrp="1"/>
          </p:cNvSpPr>
          <p:nvPr>
            <p:ph type="title"/>
          </p:nvPr>
        </p:nvSpPr>
        <p:spPr/>
        <p:txBody>
          <a:bodyPr>
            <a:normAutofit/>
          </a:bodyPr>
          <a:lstStyle/>
          <a:p>
            <a:r>
              <a:rPr lang="en-US" sz="4400" dirty="0"/>
              <a:t> </a:t>
            </a:r>
            <a:r>
              <a:rPr lang="en-US" sz="4400" dirty="0" smtClean="0"/>
              <a:t>        </a:t>
            </a:r>
            <a:r>
              <a:rPr lang="en-US" sz="4400" dirty="0" smtClean="0">
                <a:solidFill>
                  <a:srgbClr val="FF0000"/>
                </a:solidFill>
              </a:rPr>
              <a:t>Parenting Styles</a:t>
            </a:r>
            <a:endParaRPr lang="en-US" dirty="0">
              <a:solidFill>
                <a:srgbClr val="FF0000"/>
              </a:solidFill>
            </a:endParaRPr>
          </a:p>
        </p:txBody>
      </p:sp>
    </p:spTree>
    <p:extLst>
      <p:ext uri="{BB962C8B-B14F-4D97-AF65-F5344CB8AC3E}">
        <p14:creationId xmlns:p14="http://schemas.microsoft.com/office/powerpoint/2010/main" val="499319337"/>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Content Placeholder 1"/>
          <p:cNvSpPr>
            <a:spLocks noGrp="1"/>
          </p:cNvSpPr>
          <p:nvPr>
            <p:ph idx="1"/>
          </p:nvPr>
        </p:nvSpPr>
        <p:spPr/>
        <p:txBody>
          <a:bodyPr/>
          <a:lstStyle/>
          <a:p>
            <a:r>
              <a:rPr lang="en-US" b="1" smtClean="0"/>
              <a:t>Value Three:  </a:t>
            </a:r>
            <a:endParaRPr lang="en-US" smtClean="0"/>
          </a:p>
          <a:p>
            <a:r>
              <a:rPr lang="en-US" b="1" smtClean="0"/>
              <a:t>Techniques and Strategies for Providing Children and Teens with Dignified Discipline</a:t>
            </a:r>
            <a:endParaRPr lang="en-US" smtClean="0"/>
          </a:p>
          <a:p>
            <a:r>
              <a:rPr lang="en-US" b="1" smtClean="0"/>
              <a:t> </a:t>
            </a:r>
            <a:endParaRPr lang="en-US" smtClean="0"/>
          </a:p>
          <a:p>
            <a:r>
              <a:rPr lang="en-US" b="1" smtClean="0"/>
              <a:t>Construct C: Alternatives to Corporal Punishment</a:t>
            </a:r>
            <a:endParaRPr lang="en-US" smtClean="0"/>
          </a:p>
          <a:p>
            <a:r>
              <a:rPr lang="en-US" smtClean="0"/>
              <a:t>Discipline, Punishment and Rewards</a:t>
            </a:r>
          </a:p>
          <a:p>
            <a:r>
              <a:rPr lang="en-US" smtClean="0"/>
              <a:t>Managing, modifying and encouraging behavior</a:t>
            </a:r>
          </a:p>
          <a:p>
            <a:r>
              <a:rPr lang="en-US" smtClean="0"/>
              <a:t>Danger proof the house</a:t>
            </a:r>
          </a:p>
        </p:txBody>
      </p:sp>
      <p:sp>
        <p:nvSpPr>
          <p:cNvPr id="3" name="Title 2"/>
          <p:cNvSpPr>
            <a:spLocks noGrp="1"/>
          </p:cNvSpPr>
          <p:nvPr>
            <p:ph type="title"/>
          </p:nvPr>
        </p:nvSpPr>
        <p:spPr/>
        <p:txBody>
          <a:bodyPr/>
          <a:lstStyle/>
          <a:p>
            <a:pPr>
              <a:defRPr/>
            </a:pPr>
            <a:r>
              <a:rPr lang="en-US" dirty="0" smtClean="0"/>
              <a:t>      Discipline with Dignity</a:t>
            </a:r>
            <a:endParaRPr lang="en-US" dirty="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Content Placeholder 1"/>
          <p:cNvSpPr>
            <a:spLocks noGrp="1"/>
          </p:cNvSpPr>
          <p:nvPr>
            <p:ph idx="1"/>
          </p:nvPr>
        </p:nvSpPr>
        <p:spPr/>
        <p:txBody>
          <a:bodyPr/>
          <a:lstStyle/>
          <a:p>
            <a:r>
              <a:rPr lang="en-US" smtClean="0"/>
              <a:t>Establish Clear Family Rules</a:t>
            </a:r>
          </a:p>
          <a:p>
            <a:r>
              <a:rPr lang="en-US" smtClean="0"/>
              <a:t>Choices and Consequences</a:t>
            </a:r>
          </a:p>
          <a:p>
            <a:r>
              <a:rPr lang="en-US" smtClean="0"/>
              <a:t>Verbal and Physical Redirection</a:t>
            </a:r>
          </a:p>
          <a:p>
            <a:r>
              <a:rPr lang="en-US" smtClean="0"/>
              <a:t>Ignoring</a:t>
            </a:r>
          </a:p>
          <a:p>
            <a:r>
              <a:rPr lang="en-US" smtClean="0"/>
              <a:t>Negotiation and Compromise</a:t>
            </a:r>
          </a:p>
          <a:p>
            <a:r>
              <a:rPr lang="en-US" smtClean="0"/>
              <a:t>Praise for Being and Doing</a:t>
            </a:r>
          </a:p>
          <a:p>
            <a:r>
              <a:rPr lang="en-US" smtClean="0"/>
              <a:t>Nurturing Touch</a:t>
            </a:r>
          </a:p>
          <a:p>
            <a:r>
              <a:rPr lang="en-US" smtClean="0"/>
              <a:t>Privileges as Rewards</a:t>
            </a:r>
          </a:p>
          <a:p>
            <a:r>
              <a:rPr lang="en-US" smtClean="0"/>
              <a:t>Objects as Rewards</a:t>
            </a:r>
          </a:p>
          <a:p>
            <a:r>
              <a:rPr lang="en-US" smtClean="0"/>
              <a:t>Allowance as a Positive Consequence</a:t>
            </a:r>
          </a:p>
          <a:p>
            <a:endParaRPr lang="en-US" smtClean="0"/>
          </a:p>
        </p:txBody>
      </p:sp>
      <p:sp>
        <p:nvSpPr>
          <p:cNvPr id="3" name="Title 2"/>
          <p:cNvSpPr>
            <a:spLocks noGrp="1"/>
          </p:cNvSpPr>
          <p:nvPr>
            <p:ph type="title"/>
          </p:nvPr>
        </p:nvSpPr>
        <p:spPr/>
        <p:txBody>
          <a:bodyPr/>
          <a:lstStyle/>
          <a:p>
            <a:pPr>
              <a:defRPr/>
            </a:pPr>
            <a:r>
              <a:rPr lang="en-US" dirty="0" smtClean="0"/>
              <a:t>       Discipline with Dignity</a:t>
            </a:r>
            <a:endParaRPr lang="en-US" dirty="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Content Placeholder 1"/>
          <p:cNvSpPr>
            <a:spLocks noGrp="1"/>
          </p:cNvSpPr>
          <p:nvPr>
            <p:ph idx="1"/>
          </p:nvPr>
        </p:nvSpPr>
        <p:spPr/>
        <p:txBody>
          <a:bodyPr/>
          <a:lstStyle/>
          <a:p>
            <a:r>
              <a:rPr lang="en-US" dirty="0" smtClean="0"/>
              <a:t>Loss of Privilege</a:t>
            </a:r>
          </a:p>
          <a:p>
            <a:r>
              <a:rPr lang="en-US" dirty="0" smtClean="0"/>
              <a:t>Being Grounded</a:t>
            </a:r>
          </a:p>
          <a:p>
            <a:r>
              <a:rPr lang="en-US" dirty="0" smtClean="0"/>
              <a:t>Parental Disappointment</a:t>
            </a:r>
          </a:p>
          <a:p>
            <a:r>
              <a:rPr lang="en-US" dirty="0" smtClean="0"/>
              <a:t>Restitution</a:t>
            </a:r>
          </a:p>
          <a:p>
            <a:r>
              <a:rPr lang="en-US" dirty="0" smtClean="0"/>
              <a:t>Time Out</a:t>
            </a:r>
          </a:p>
          <a:p>
            <a:r>
              <a:rPr lang="en-US" dirty="0" smtClean="0"/>
              <a:t>Reasons Why Parents Hit Children</a:t>
            </a:r>
          </a:p>
          <a:p>
            <a:endParaRPr lang="en-US" dirty="0" smtClean="0"/>
          </a:p>
        </p:txBody>
      </p:sp>
      <p:sp>
        <p:nvSpPr>
          <p:cNvPr id="3" name="Title 2"/>
          <p:cNvSpPr>
            <a:spLocks noGrp="1"/>
          </p:cNvSpPr>
          <p:nvPr>
            <p:ph type="title"/>
          </p:nvPr>
        </p:nvSpPr>
        <p:spPr/>
        <p:txBody>
          <a:bodyPr/>
          <a:lstStyle/>
          <a:p>
            <a:pPr>
              <a:defRPr/>
            </a:pPr>
            <a:r>
              <a:rPr lang="en-US" dirty="0" smtClean="0"/>
              <a:t>       Discipline with Dignity</a:t>
            </a:r>
            <a:endParaRPr lang="en-US" dirty="0"/>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Content Placeholder 1"/>
          <p:cNvSpPr>
            <a:spLocks noGrp="1"/>
          </p:cNvSpPr>
          <p:nvPr>
            <p:ph idx="1"/>
          </p:nvPr>
        </p:nvSpPr>
        <p:spPr/>
        <p:txBody>
          <a:bodyPr/>
          <a:lstStyle/>
          <a:p>
            <a:r>
              <a:rPr lang="en-US" smtClean="0"/>
              <a:t> </a:t>
            </a:r>
          </a:p>
          <a:p>
            <a:r>
              <a:rPr lang="en-US" b="1" smtClean="0"/>
              <a:t>Value Four:</a:t>
            </a:r>
            <a:endParaRPr lang="en-US" smtClean="0"/>
          </a:p>
          <a:p>
            <a:r>
              <a:rPr lang="en-US" b="1" smtClean="0"/>
              <a:t>Techniques and Strategies for Increasing Self-Awareness and Proper Family Roles</a:t>
            </a:r>
            <a:endParaRPr lang="en-US" smtClean="0"/>
          </a:p>
          <a:p>
            <a:r>
              <a:rPr lang="en-US" b="1" smtClean="0"/>
              <a:t> </a:t>
            </a:r>
            <a:endParaRPr lang="en-US" smtClean="0"/>
          </a:p>
          <a:p>
            <a:r>
              <a:rPr lang="en-US" b="1" smtClean="0"/>
              <a:t>Construct D: Appropriate Family Roles</a:t>
            </a:r>
            <a:endParaRPr lang="en-US" smtClean="0"/>
          </a:p>
          <a:p>
            <a:r>
              <a:rPr lang="en-US" smtClean="0"/>
              <a:t>Anger, Alcohol and Abuse</a:t>
            </a:r>
          </a:p>
          <a:p>
            <a:r>
              <a:rPr lang="en-US" smtClean="0"/>
              <a:t>Families and Alcohol</a:t>
            </a:r>
          </a:p>
          <a:p>
            <a:r>
              <a:rPr lang="en-US" smtClean="0"/>
              <a:t>Violent and Possessive Relationships</a:t>
            </a:r>
          </a:p>
        </p:txBody>
      </p:sp>
      <p:sp>
        <p:nvSpPr>
          <p:cNvPr id="3" name="Title 2"/>
          <p:cNvSpPr>
            <a:spLocks noGrp="1"/>
          </p:cNvSpPr>
          <p:nvPr>
            <p:ph type="title"/>
          </p:nvPr>
        </p:nvSpPr>
        <p:spPr/>
        <p:txBody>
          <a:bodyPr>
            <a:normAutofit fontScale="90000"/>
          </a:bodyPr>
          <a:lstStyle/>
          <a:p>
            <a:pPr>
              <a:defRPr/>
            </a:pPr>
            <a:r>
              <a:rPr lang="en-US" dirty="0" smtClean="0"/>
              <a:t>          Self Awareness and </a:t>
            </a:r>
            <a:br>
              <a:rPr lang="en-US" dirty="0" smtClean="0"/>
            </a:br>
            <a:r>
              <a:rPr lang="en-US" dirty="0"/>
              <a:t> </a:t>
            </a:r>
            <a:r>
              <a:rPr lang="en-US" dirty="0" smtClean="0"/>
              <a:t>          Proper Family Roles </a:t>
            </a:r>
            <a:endParaRPr lang="en-US" dirty="0"/>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Content Placeholder 1"/>
          <p:cNvSpPr>
            <a:spLocks noGrp="1"/>
          </p:cNvSpPr>
          <p:nvPr>
            <p:ph idx="1"/>
          </p:nvPr>
        </p:nvSpPr>
        <p:spPr/>
        <p:txBody>
          <a:bodyPr/>
          <a:lstStyle/>
          <a:p>
            <a:r>
              <a:rPr lang="en-US" smtClean="0"/>
              <a:t>Self Expression</a:t>
            </a:r>
          </a:p>
          <a:p>
            <a:r>
              <a:rPr lang="en-US" smtClean="0"/>
              <a:t>Draw Yourself</a:t>
            </a:r>
          </a:p>
          <a:p>
            <a:r>
              <a:rPr lang="en-US" smtClean="0"/>
              <a:t>Draw your Family</a:t>
            </a:r>
          </a:p>
          <a:p>
            <a:r>
              <a:rPr lang="en-US" smtClean="0"/>
              <a:t>Draw Your Parents</a:t>
            </a:r>
          </a:p>
          <a:p>
            <a:r>
              <a:rPr lang="en-US" smtClean="0"/>
              <a:t>Draw Your Children</a:t>
            </a:r>
          </a:p>
          <a:p>
            <a:r>
              <a:rPr lang="en-US" smtClean="0"/>
              <a:t>Examining My Touch History</a:t>
            </a:r>
          </a:p>
          <a:p>
            <a:r>
              <a:rPr lang="en-US" smtClean="0"/>
              <a:t>My Cultural Parenting Traditions</a:t>
            </a:r>
          </a:p>
          <a:p>
            <a:r>
              <a:rPr lang="en-US" smtClean="0"/>
              <a:t>Spirituality</a:t>
            </a:r>
          </a:p>
          <a:p>
            <a:r>
              <a:rPr lang="en-US" smtClean="0"/>
              <a:t>Dating, Love and Rejection</a:t>
            </a:r>
          </a:p>
        </p:txBody>
      </p:sp>
      <p:sp>
        <p:nvSpPr>
          <p:cNvPr id="3" name="Title 2"/>
          <p:cNvSpPr>
            <a:spLocks noGrp="1"/>
          </p:cNvSpPr>
          <p:nvPr>
            <p:ph type="title"/>
          </p:nvPr>
        </p:nvSpPr>
        <p:spPr/>
        <p:txBody>
          <a:bodyPr>
            <a:normAutofit fontScale="90000"/>
          </a:bodyPr>
          <a:lstStyle/>
          <a:p>
            <a:pPr>
              <a:defRPr/>
            </a:pPr>
            <a:r>
              <a:rPr lang="en-US" dirty="0" smtClean="0"/>
              <a:t>          Self-Awareness and</a:t>
            </a:r>
            <a:br>
              <a:rPr lang="en-US" dirty="0" smtClean="0"/>
            </a:br>
            <a:r>
              <a:rPr lang="en-US" dirty="0" smtClean="0"/>
              <a:t>          Proper </a:t>
            </a:r>
            <a:r>
              <a:rPr lang="en-US" dirty="0"/>
              <a:t>F</a:t>
            </a:r>
            <a:r>
              <a:rPr lang="en-US" dirty="0" smtClean="0"/>
              <a:t>amily Roles</a:t>
            </a:r>
            <a:endParaRPr lang="en-US" dirty="0"/>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Content Placeholder 1"/>
          <p:cNvSpPr>
            <a:spLocks noGrp="1"/>
          </p:cNvSpPr>
          <p:nvPr>
            <p:ph idx="1"/>
          </p:nvPr>
        </p:nvSpPr>
        <p:spPr/>
        <p:txBody>
          <a:bodyPr/>
          <a:lstStyle/>
          <a:p>
            <a:r>
              <a:rPr lang="en-US" b="1" dirty="0" smtClean="0"/>
              <a:t>Value Five </a:t>
            </a:r>
            <a:endParaRPr lang="en-US" dirty="0" smtClean="0"/>
          </a:p>
          <a:p>
            <a:r>
              <a:rPr lang="en-US" b="1" dirty="0" smtClean="0"/>
              <a:t>Techniques and Strategies for Developing a Healthy Sense of Empowerment</a:t>
            </a:r>
            <a:endParaRPr lang="en-US" dirty="0" smtClean="0"/>
          </a:p>
          <a:p>
            <a:pPr marL="109537" indent="0">
              <a:buNone/>
            </a:pPr>
            <a:r>
              <a:rPr lang="en-US" b="1" dirty="0" smtClean="0"/>
              <a:t> </a:t>
            </a:r>
            <a:endParaRPr lang="en-US" dirty="0" smtClean="0"/>
          </a:p>
          <a:p>
            <a:r>
              <a:rPr lang="en-US" b="1" dirty="0" smtClean="0"/>
              <a:t>Construct E: Autonomy and Independence</a:t>
            </a:r>
            <a:endParaRPr lang="en-US" dirty="0" smtClean="0"/>
          </a:p>
          <a:p>
            <a:r>
              <a:rPr lang="en-US" dirty="0" smtClean="0"/>
              <a:t>Personal Power and Control</a:t>
            </a:r>
          </a:p>
          <a:p>
            <a:r>
              <a:rPr lang="en-US" dirty="0" smtClean="0"/>
              <a:t>Understanding Power Struggles</a:t>
            </a:r>
          </a:p>
          <a:p>
            <a:r>
              <a:rPr lang="en-US" dirty="0" smtClean="0"/>
              <a:t>Empowerment and the Strong Willed Child</a:t>
            </a:r>
          </a:p>
          <a:p>
            <a:r>
              <a:rPr lang="en-US" dirty="0" smtClean="0"/>
              <a:t>Obedience, Responsibility and Cooperation</a:t>
            </a:r>
          </a:p>
        </p:txBody>
      </p:sp>
      <p:sp>
        <p:nvSpPr>
          <p:cNvPr id="3" name="Title 2"/>
          <p:cNvSpPr>
            <a:spLocks noGrp="1"/>
          </p:cNvSpPr>
          <p:nvPr>
            <p:ph type="title"/>
          </p:nvPr>
        </p:nvSpPr>
        <p:spPr/>
        <p:txBody>
          <a:bodyPr/>
          <a:lstStyle/>
          <a:p>
            <a:pPr>
              <a:defRPr/>
            </a:pPr>
            <a:r>
              <a:rPr lang="en-US" dirty="0" smtClean="0"/>
              <a:t>             Empowerment</a:t>
            </a:r>
            <a:endParaRPr lang="en-US" dirty="0"/>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Content Placeholder 1"/>
          <p:cNvSpPr>
            <a:spLocks noGrp="1"/>
          </p:cNvSpPr>
          <p:nvPr>
            <p:ph idx="1"/>
          </p:nvPr>
        </p:nvSpPr>
        <p:spPr/>
        <p:txBody>
          <a:bodyPr/>
          <a:lstStyle/>
          <a:p>
            <a:r>
              <a:rPr lang="en-US" smtClean="0"/>
              <a:t>Activities to Empower Children:</a:t>
            </a:r>
          </a:p>
          <a:p>
            <a:r>
              <a:rPr lang="en-US" smtClean="0"/>
              <a:t>Giving Children Choices</a:t>
            </a:r>
          </a:p>
          <a:p>
            <a:r>
              <a:rPr lang="en-US" smtClean="0"/>
              <a:t>Choices and Consequences</a:t>
            </a:r>
          </a:p>
          <a:p>
            <a:r>
              <a:rPr lang="en-US" smtClean="0"/>
              <a:t>Transition Time</a:t>
            </a:r>
          </a:p>
          <a:p>
            <a:r>
              <a:rPr lang="en-US" smtClean="0"/>
              <a:t>Bed Time Power Stories</a:t>
            </a:r>
          </a:p>
          <a:p>
            <a:r>
              <a:rPr lang="en-US" smtClean="0"/>
              <a:t>Situational Stories</a:t>
            </a:r>
          </a:p>
          <a:p>
            <a:r>
              <a:rPr lang="en-US" smtClean="0"/>
              <a:t>Body Part Awareness</a:t>
            </a:r>
          </a:p>
          <a:p>
            <a:r>
              <a:rPr lang="en-US" smtClean="0"/>
              <a:t>Scary Touch</a:t>
            </a:r>
          </a:p>
          <a:p>
            <a:r>
              <a:rPr lang="en-US" smtClean="0"/>
              <a:t>Saying No</a:t>
            </a:r>
          </a:p>
          <a:p>
            <a:r>
              <a:rPr lang="en-US" smtClean="0"/>
              <a:t>Owning Your Body and Personal Space</a:t>
            </a:r>
          </a:p>
        </p:txBody>
      </p:sp>
      <p:sp>
        <p:nvSpPr>
          <p:cNvPr id="3" name="Title 2"/>
          <p:cNvSpPr>
            <a:spLocks noGrp="1"/>
          </p:cNvSpPr>
          <p:nvPr>
            <p:ph type="title"/>
          </p:nvPr>
        </p:nvSpPr>
        <p:spPr/>
        <p:txBody>
          <a:bodyPr/>
          <a:lstStyle/>
          <a:p>
            <a:pPr>
              <a:defRPr/>
            </a:pPr>
            <a:r>
              <a:rPr lang="en-US" dirty="0" smtClean="0"/>
              <a:t>            Empowerment</a:t>
            </a:r>
            <a:endParaRPr lang="en-US" dirty="0"/>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Content Placeholder 1"/>
          <p:cNvSpPr>
            <a:spLocks noGrp="1"/>
          </p:cNvSpPr>
          <p:nvPr>
            <p:ph idx="1"/>
          </p:nvPr>
        </p:nvSpPr>
        <p:spPr/>
        <p:txBody>
          <a:bodyPr/>
          <a:lstStyle/>
          <a:p>
            <a:r>
              <a:rPr lang="en-US" dirty="0" smtClean="0"/>
              <a:t>Taking Responsibility</a:t>
            </a:r>
          </a:p>
          <a:p>
            <a:r>
              <a:rPr lang="en-US" dirty="0" smtClean="0"/>
              <a:t>No Blaming Messages</a:t>
            </a:r>
          </a:p>
          <a:p>
            <a:r>
              <a:rPr lang="en-US" dirty="0" smtClean="0"/>
              <a:t>Criticism</a:t>
            </a:r>
          </a:p>
          <a:p>
            <a:r>
              <a:rPr lang="en-US" dirty="0" smtClean="0"/>
              <a:t>Confrontation</a:t>
            </a:r>
          </a:p>
          <a:p>
            <a:r>
              <a:rPr lang="en-US" dirty="0" smtClean="0"/>
              <a:t>Brainstorming</a:t>
            </a:r>
          </a:p>
          <a:p>
            <a:r>
              <a:rPr lang="en-US" dirty="0" smtClean="0"/>
              <a:t>Problem Solving</a:t>
            </a:r>
          </a:p>
          <a:p>
            <a:r>
              <a:rPr lang="en-US" dirty="0" smtClean="0"/>
              <a:t>Decision Making</a:t>
            </a:r>
          </a:p>
          <a:p>
            <a:r>
              <a:rPr lang="en-US" dirty="0" smtClean="0"/>
              <a:t>Negotiating and Compromising</a:t>
            </a:r>
          </a:p>
          <a:p>
            <a:r>
              <a:rPr lang="en-US" dirty="0" smtClean="0"/>
              <a:t>Positive, Negative and Neutral Styles of Communication</a:t>
            </a:r>
          </a:p>
          <a:p>
            <a:endParaRPr lang="en-US" dirty="0" smtClean="0"/>
          </a:p>
        </p:txBody>
      </p:sp>
      <p:sp>
        <p:nvSpPr>
          <p:cNvPr id="3" name="Title 2"/>
          <p:cNvSpPr>
            <a:spLocks noGrp="1"/>
          </p:cNvSpPr>
          <p:nvPr>
            <p:ph type="title"/>
          </p:nvPr>
        </p:nvSpPr>
        <p:spPr/>
        <p:txBody>
          <a:bodyPr/>
          <a:lstStyle/>
          <a:p>
            <a:pPr>
              <a:defRPr/>
            </a:pPr>
            <a:r>
              <a:rPr lang="en-US" dirty="0" smtClean="0"/>
              <a:t>            Empowerment</a:t>
            </a:r>
            <a:endParaRPr lang="en-US" dirty="0"/>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Content Placeholder 1"/>
          <p:cNvSpPr>
            <a:spLocks noGrp="1"/>
          </p:cNvSpPr>
          <p:nvPr>
            <p:ph idx="1"/>
          </p:nvPr>
        </p:nvSpPr>
        <p:spPr/>
        <p:txBody>
          <a:bodyPr/>
          <a:lstStyle/>
          <a:p>
            <a:r>
              <a:rPr lang="en-US" dirty="0" smtClean="0"/>
              <a:t>Smoking and the Dangers of Second Hand Smoke</a:t>
            </a:r>
          </a:p>
          <a:p>
            <a:r>
              <a:rPr lang="en-US" dirty="0" smtClean="0"/>
              <a:t>Date Rape Drugs</a:t>
            </a:r>
          </a:p>
        </p:txBody>
      </p:sp>
      <p:sp>
        <p:nvSpPr>
          <p:cNvPr id="3" name="Title 2"/>
          <p:cNvSpPr>
            <a:spLocks noGrp="1"/>
          </p:cNvSpPr>
          <p:nvPr>
            <p:ph type="title"/>
          </p:nvPr>
        </p:nvSpPr>
        <p:spPr/>
        <p:txBody>
          <a:bodyPr/>
          <a:lstStyle/>
          <a:p>
            <a:pPr>
              <a:defRPr/>
            </a:pPr>
            <a:r>
              <a:rPr lang="en-US" dirty="0" smtClean="0"/>
              <a:t>             Empowerment</a:t>
            </a:r>
            <a:endParaRPr lang="en-US" dirty="0"/>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Content Placeholder 1"/>
          <p:cNvSpPr>
            <a:spLocks noGrp="1"/>
          </p:cNvSpPr>
          <p:nvPr>
            <p:ph idx="1"/>
          </p:nvPr>
        </p:nvSpPr>
        <p:spPr/>
        <p:txBody>
          <a:bodyPr/>
          <a:lstStyle/>
          <a:p>
            <a:r>
              <a:rPr lang="en-US" b="1" dirty="0" smtClean="0"/>
              <a:t>Value Six: Humor, Laughter and Fun</a:t>
            </a:r>
            <a:endParaRPr lang="en-US" dirty="0" smtClean="0"/>
          </a:p>
          <a:p>
            <a:r>
              <a:rPr lang="en-US" b="1" dirty="0" smtClean="0"/>
              <a:t>All Nurturing Parenting Constructs</a:t>
            </a:r>
            <a:endParaRPr lang="en-US" dirty="0" smtClean="0"/>
          </a:p>
          <a:p>
            <a:r>
              <a:rPr lang="en-US" dirty="0" smtClean="0"/>
              <a:t>Talking Objects</a:t>
            </a:r>
          </a:p>
          <a:p>
            <a:r>
              <a:rPr lang="en-US" dirty="0" smtClean="0"/>
              <a:t>Reverse Psychology</a:t>
            </a:r>
          </a:p>
          <a:p>
            <a:r>
              <a:rPr lang="en-US" dirty="0" smtClean="0"/>
              <a:t>Role Play</a:t>
            </a:r>
          </a:p>
          <a:p>
            <a:r>
              <a:rPr lang="en-US" dirty="0" smtClean="0"/>
              <a:t>Art, Music and Sports</a:t>
            </a:r>
          </a:p>
          <a:p>
            <a:r>
              <a:rPr lang="en-US" dirty="0" smtClean="0"/>
              <a:t>And other fun family activities</a:t>
            </a:r>
          </a:p>
        </p:txBody>
      </p:sp>
      <p:sp>
        <p:nvSpPr>
          <p:cNvPr id="3" name="Title 2"/>
          <p:cNvSpPr>
            <a:spLocks noGrp="1"/>
          </p:cNvSpPr>
          <p:nvPr>
            <p:ph type="title"/>
          </p:nvPr>
        </p:nvSpPr>
        <p:spPr/>
        <p:txBody>
          <a:bodyPr/>
          <a:lstStyle/>
          <a:p>
            <a:pPr>
              <a:defRPr/>
            </a:pPr>
            <a:r>
              <a:rPr lang="en-US" dirty="0" smtClean="0"/>
              <a:t>                Having Fun</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smtClean="0"/>
          </a:p>
          <a:p>
            <a:r>
              <a:rPr lang="en-US" b="1" dirty="0" smtClean="0">
                <a:solidFill>
                  <a:srgbClr val="0070C0"/>
                </a:solidFill>
              </a:rPr>
              <a:t>Permissive: </a:t>
            </a:r>
            <a:r>
              <a:rPr lang="en-US" dirty="0" smtClean="0">
                <a:solidFill>
                  <a:srgbClr val="0070C0"/>
                </a:solidFill>
              </a:rPr>
              <a:t>sets no consistent guidelines; uses “OK”?” at the end of every request; does a lot whining.</a:t>
            </a:r>
          </a:p>
          <a:p>
            <a:pPr marL="109537" indent="0">
              <a:buNone/>
            </a:pPr>
            <a:endParaRPr lang="en-US" dirty="0" smtClean="0"/>
          </a:p>
          <a:p>
            <a:r>
              <a:rPr lang="en-US" b="1" dirty="0" smtClean="0">
                <a:solidFill>
                  <a:srgbClr val="EB3D94"/>
                </a:solidFill>
              </a:rPr>
              <a:t>My Way or the Highway: </a:t>
            </a:r>
            <a:r>
              <a:rPr lang="en-US" dirty="0" smtClean="0">
                <a:solidFill>
                  <a:srgbClr val="EB3D94"/>
                </a:solidFill>
              </a:rPr>
              <a:t>children are expected to be obedient, follow strict rules established by the parents, and “do what they are told to do, when they are told to do it because the parents said so!” </a:t>
            </a:r>
            <a:endParaRPr lang="en-US" dirty="0">
              <a:solidFill>
                <a:srgbClr val="EB3D94"/>
              </a:solidFill>
            </a:endParaRPr>
          </a:p>
        </p:txBody>
      </p:sp>
      <p:sp>
        <p:nvSpPr>
          <p:cNvPr id="3" name="Title 2"/>
          <p:cNvSpPr>
            <a:spLocks noGrp="1"/>
          </p:cNvSpPr>
          <p:nvPr>
            <p:ph type="title"/>
          </p:nvPr>
        </p:nvSpPr>
        <p:spPr/>
        <p:txBody>
          <a:bodyPr/>
          <a:lstStyle/>
          <a:p>
            <a:r>
              <a:rPr lang="en-US" dirty="0" smtClean="0"/>
              <a:t>  </a:t>
            </a:r>
            <a:r>
              <a:rPr lang="en-US" dirty="0" smtClean="0">
                <a:solidFill>
                  <a:srgbClr val="FF0000"/>
                </a:solidFill>
              </a:rPr>
              <a:t>Traditional Parenting Styles</a:t>
            </a:r>
            <a:endParaRPr lang="en-US" dirty="0">
              <a:solidFill>
                <a:srgbClr val="FF0000"/>
              </a:solidFill>
            </a:endParaRPr>
          </a:p>
        </p:txBody>
      </p:sp>
    </p:spTree>
    <p:extLst>
      <p:ext uri="{BB962C8B-B14F-4D97-AF65-F5344CB8AC3E}">
        <p14:creationId xmlns:p14="http://schemas.microsoft.com/office/powerpoint/2010/main" val="19601153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smtClean="0">
                <a:solidFill>
                  <a:srgbClr val="00B050"/>
                </a:solidFill>
              </a:rPr>
              <a:t>Empathic-Caring: </a:t>
            </a:r>
            <a:r>
              <a:rPr lang="en-US" dirty="0" smtClean="0">
                <a:solidFill>
                  <a:srgbClr val="00B050"/>
                </a:solidFill>
              </a:rPr>
              <a:t>parents help children learn to be responsible, make good choices, have clear expectations and involve children in making the and following the rules; gets their own needs met.</a:t>
            </a:r>
          </a:p>
          <a:p>
            <a:endParaRPr lang="en-US" dirty="0"/>
          </a:p>
          <a:p>
            <a:r>
              <a:rPr lang="en-US" b="1" dirty="0" smtClean="0">
                <a:solidFill>
                  <a:srgbClr val="660066"/>
                </a:solidFill>
              </a:rPr>
              <a:t>Abusive and Neglecting: </a:t>
            </a:r>
            <a:r>
              <a:rPr lang="en-US" dirty="0" smtClean="0">
                <a:solidFill>
                  <a:srgbClr val="660066"/>
                </a:solidFill>
              </a:rPr>
              <a:t>lacks an empathic response to children’s needs; uses violence or the threat of violence; oppresses children’s power; </a:t>
            </a:r>
            <a:endParaRPr lang="en-US" dirty="0">
              <a:solidFill>
                <a:srgbClr val="660066"/>
              </a:solidFill>
            </a:endParaRPr>
          </a:p>
        </p:txBody>
      </p:sp>
      <p:sp>
        <p:nvSpPr>
          <p:cNvPr id="3" name="Title 2"/>
          <p:cNvSpPr>
            <a:spLocks noGrp="1"/>
          </p:cNvSpPr>
          <p:nvPr>
            <p:ph type="title"/>
          </p:nvPr>
        </p:nvSpPr>
        <p:spPr/>
        <p:txBody>
          <a:bodyPr/>
          <a:lstStyle/>
          <a:p>
            <a:r>
              <a:rPr lang="en-US" dirty="0" smtClean="0"/>
              <a:t>  </a:t>
            </a:r>
            <a:r>
              <a:rPr lang="en-US" dirty="0" smtClean="0">
                <a:solidFill>
                  <a:srgbClr val="FF0000"/>
                </a:solidFill>
              </a:rPr>
              <a:t>Traditional Parenting Styles</a:t>
            </a:r>
            <a:endParaRPr lang="en-US" dirty="0">
              <a:solidFill>
                <a:srgbClr val="FF0000"/>
              </a:solidFill>
            </a:endParaRPr>
          </a:p>
        </p:txBody>
      </p:sp>
    </p:spTree>
    <p:extLst>
      <p:ext uri="{BB962C8B-B14F-4D97-AF65-F5344CB8AC3E}">
        <p14:creationId xmlns:p14="http://schemas.microsoft.com/office/powerpoint/2010/main" val="298205855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themeOverride>
</file>

<file path=ppt/theme/themeOverride2.xml><?xml version="1.0" encoding="utf-8"?>
<a:themeOverride xmlns:a="http://schemas.openxmlformats.org/drawingml/2006/main">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themeOverride>
</file>

<file path=ppt/theme/themeOverride3.xml><?xml version="1.0" encoding="utf-8"?>
<a:themeOverride xmlns:a="http://schemas.openxmlformats.org/drawingml/2006/main">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themeOverride>
</file>

<file path=ppt/theme/themeOverride4.xml><?xml version="1.0" encoding="utf-8"?>
<a:themeOverride xmlns:a="http://schemas.openxmlformats.org/drawingml/2006/main">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themeOverride>
</file>

<file path=docProps/app.xml><?xml version="1.0" encoding="utf-8"?>
<Properties xmlns="http://schemas.openxmlformats.org/officeDocument/2006/extended-properties" xmlns:vt="http://schemas.openxmlformats.org/officeDocument/2006/docPropsVTypes">
  <Template>Concourse</Template>
  <TotalTime>2984</TotalTime>
  <Words>2856</Words>
  <Application>Microsoft Office PowerPoint</Application>
  <PresentationFormat>On-screen Show (4:3)</PresentationFormat>
  <Paragraphs>582</Paragraphs>
  <Slides>79</Slides>
  <Notes>79</Notes>
  <HiddenSlides>0</HiddenSlides>
  <MMClips>0</MMClips>
  <ScaleCrop>false</ScaleCrop>
  <HeadingPairs>
    <vt:vector size="4" baseType="variant">
      <vt:variant>
        <vt:lpstr>Theme</vt:lpstr>
      </vt:variant>
      <vt:variant>
        <vt:i4>1</vt:i4>
      </vt:variant>
      <vt:variant>
        <vt:lpstr>Slide Titles</vt:lpstr>
      </vt:variant>
      <vt:variant>
        <vt:i4>79</vt:i4>
      </vt:variant>
    </vt:vector>
  </HeadingPairs>
  <TitlesOfParts>
    <vt:vector size="80" baseType="lpstr">
      <vt:lpstr>Concourse</vt:lpstr>
      <vt:lpstr>  Why Parenting Styles Matter</vt:lpstr>
      <vt:lpstr>Stephen J. Bavolek, Ph.D.  “Dr. B” </vt:lpstr>
      <vt:lpstr>      Parent: Role or Identity?</vt:lpstr>
      <vt:lpstr>        Being    v.   Doing</vt:lpstr>
      <vt:lpstr>         Doing     v.      Being</vt:lpstr>
      <vt:lpstr>         Parenting is a Role</vt:lpstr>
      <vt:lpstr>         Parenting Styles</vt:lpstr>
      <vt:lpstr>  Traditional Parenting Styles</vt:lpstr>
      <vt:lpstr>  Traditional Parenting Styles</vt:lpstr>
      <vt:lpstr>    The Role of Personality in               Parenting Styles       </vt:lpstr>
      <vt:lpstr>           Nature vs Nurture</vt:lpstr>
      <vt:lpstr>           Research Findings</vt:lpstr>
      <vt:lpstr> Understanding Brain Functioning</vt:lpstr>
      <vt:lpstr>Understanding Brain Functioning</vt:lpstr>
      <vt:lpstr> The I and the Creation of the  Self</vt:lpstr>
      <vt:lpstr> Internal Voices and Conversations</vt:lpstr>
      <vt:lpstr>  </vt:lpstr>
      <vt:lpstr> Positive Predispositions of Nature</vt:lpstr>
      <vt:lpstr>PowerPoint Presentation</vt:lpstr>
      <vt:lpstr>  </vt:lpstr>
      <vt:lpstr>       Research in Bonding</vt:lpstr>
      <vt:lpstr>Undesirable Predispositions of Nature</vt:lpstr>
      <vt:lpstr>      Research on Nurture</vt:lpstr>
      <vt:lpstr>Philosophy of Nurturing Parenting </vt:lpstr>
      <vt:lpstr>Philosophy of Nurturing Parenting</vt:lpstr>
      <vt:lpstr>Philosophy of Nurturing Parenting</vt:lpstr>
      <vt:lpstr>Philosophy of Nurturing Parenting</vt:lpstr>
      <vt:lpstr>        Positive Nurturing</vt:lpstr>
      <vt:lpstr>              Empathy</vt:lpstr>
      <vt:lpstr> Chemistry of Positive Nurturing</vt:lpstr>
      <vt:lpstr>           Oxytocin Factor</vt:lpstr>
      <vt:lpstr>     Negative Nurturing</vt:lpstr>
      <vt:lpstr>     Negative Nurturing</vt:lpstr>
      <vt:lpstr>  Chemistry of Negative Nurturing</vt:lpstr>
      <vt:lpstr>       Continuum of Caring</vt:lpstr>
      <vt:lpstr>      Philosophy of Nurturing</vt:lpstr>
      <vt:lpstr>PowerPoint Presentation</vt:lpstr>
      <vt:lpstr>     Personality Development</vt:lpstr>
      <vt:lpstr>           Childhood Hours</vt:lpstr>
      <vt:lpstr>   157,776 Hours in Childhood</vt:lpstr>
      <vt:lpstr>   Dysfunctional Personalities  </vt:lpstr>
      <vt:lpstr>   Dysfunctional Personalities</vt:lpstr>
      <vt:lpstr>   Dysfunctional Personalities</vt:lpstr>
      <vt:lpstr>    Childhood Mental Health</vt:lpstr>
      <vt:lpstr>   Childhood Mental Health</vt:lpstr>
      <vt:lpstr>    Childhood Mental Health</vt:lpstr>
      <vt:lpstr>The Two Wolves  Native American Wisdom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Adapted or Acquired Self</vt:lpstr>
      <vt:lpstr>  What is Child Abuse and Neglect</vt:lpstr>
      <vt:lpstr> Inappropriate Expectations</vt:lpstr>
      <vt:lpstr>   Parental Lack of Empathy</vt:lpstr>
      <vt:lpstr>     Strong Belief in Corporal                    Punishment</vt:lpstr>
      <vt:lpstr> Why Parents Hit their Children</vt:lpstr>
      <vt:lpstr>  Parent-Child Role Reversal</vt:lpstr>
      <vt:lpstr>Oppressing Power &amp; Independence</vt:lpstr>
      <vt:lpstr>   Obedience vs Cooperation</vt:lpstr>
      <vt:lpstr>Part 2: Applying Nurturing Concepts and Practices</vt:lpstr>
      <vt:lpstr>           Characteristics of a          Competent Professional</vt:lpstr>
      <vt:lpstr>    Appropriate Expectations</vt:lpstr>
      <vt:lpstr>   Appropriate Expectations</vt:lpstr>
      <vt:lpstr>                Empathy</vt:lpstr>
      <vt:lpstr>                  Empathy</vt:lpstr>
      <vt:lpstr>      Discipline with Dignity</vt:lpstr>
      <vt:lpstr>       Discipline with Dignity</vt:lpstr>
      <vt:lpstr>       Discipline with Dignity</vt:lpstr>
      <vt:lpstr>          Self Awareness and             Proper Family Roles </vt:lpstr>
      <vt:lpstr>          Self-Awareness and           Proper Family Roles</vt:lpstr>
      <vt:lpstr>             Empowerment</vt:lpstr>
      <vt:lpstr>            Empowerment</vt:lpstr>
      <vt:lpstr>            Empowerment</vt:lpstr>
      <vt:lpstr>             Empowerment</vt:lpstr>
      <vt:lpstr>                Having Fun</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Nurturing Parenting Programs</dc:title>
  <dc:creator>home</dc:creator>
  <cp:lastModifiedBy>Wolf</cp:lastModifiedBy>
  <cp:revision>210</cp:revision>
  <dcterms:created xsi:type="dcterms:W3CDTF">2009-08-14T15:31:24Z</dcterms:created>
  <dcterms:modified xsi:type="dcterms:W3CDTF">2011-11-01T14:21:22Z</dcterms:modified>
</cp:coreProperties>
</file>